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DM Sans" pitchFamily="2" charset="0"/>
      <p:regular r:id="rId22"/>
      <p:bold r:id="rId23"/>
      <p:italic r:id="rId24"/>
      <p:boldItalic r:id="rId25"/>
    </p:embeddedFont>
    <p:embeddedFont>
      <p:font typeface="Montserrat Classic" panose="020B0604020202020204" charset="0"/>
      <p:regular r:id="rId26"/>
    </p:embeddedFont>
    <p:embeddedFont>
      <p:font typeface="Montserrat Extra-Bold" panose="020B0604020202020204" charset="0"/>
      <p:regular r:id="rId27"/>
    </p:embeddedFont>
    <p:embeddedFont>
      <p:font typeface="Montserrat Semi-Bold" panose="020B0604020202020204" charset="0"/>
      <p:regular r:id="rId28"/>
    </p:embeddedFont>
    <p:embeddedFont>
      <p:font typeface="MontserratAlt1-light" pitchFamily="50" charset="0"/>
      <p:regular r:id="rId29"/>
    </p:embeddedFont>
    <p:embeddedFont>
      <p:font typeface="Nourd" panose="020B0604020202020204" charset="0"/>
      <p:regular r:id="rId30"/>
    </p:embeddedFont>
    <p:embeddedFont>
      <p:font typeface="Nourd Bold" panose="020B0604020202020204" charset="0"/>
      <p:regular r:id="rId31"/>
    </p:embeddedFont>
    <p:embeddedFont>
      <p:font typeface="Open Sans Bold" panose="020B0604020202020204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86" autoAdjust="0"/>
    <p:restoredTop sz="94622" autoAdjust="0"/>
  </p:normalViewPr>
  <p:slideViewPr>
    <p:cSldViewPr>
      <p:cViewPr>
        <p:scale>
          <a:sx n="66" d="100"/>
          <a:sy n="66" d="100"/>
        </p:scale>
        <p:origin x="1596" y="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svg"/><Relationship Id="rId11" Type="http://schemas.openxmlformats.org/officeDocument/2006/relationships/image" Target="../media/image3.png"/><Relationship Id="rId5" Type="http://schemas.openxmlformats.org/officeDocument/2006/relationships/image" Target="../media/image44.png"/><Relationship Id="rId10" Type="http://schemas.openxmlformats.org/officeDocument/2006/relationships/image" Target="../media/image48.png"/><Relationship Id="rId4" Type="http://schemas.openxmlformats.org/officeDocument/2006/relationships/image" Target="../media/image43.svg"/><Relationship Id="rId9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4.svg"/><Relationship Id="rId7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3.png"/><Relationship Id="rId5" Type="http://schemas.openxmlformats.org/officeDocument/2006/relationships/image" Target="../media/image20.svg"/><Relationship Id="rId10" Type="http://schemas.openxmlformats.org/officeDocument/2006/relationships/image" Target="../media/image25.sv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294512"/>
            <a:ext cx="18288000" cy="8992488"/>
            <a:chOff x="0" y="0"/>
            <a:chExt cx="24384000" cy="1198998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t="13121" b="13121"/>
            <a:stretch>
              <a:fillRect/>
            </a:stretch>
          </p:blipFill>
          <p:spPr>
            <a:xfrm>
              <a:off x="0" y="0"/>
              <a:ext cx="24384000" cy="11989984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914350" y="1315308"/>
            <a:ext cx="6901302" cy="8971692"/>
          </a:xfrm>
          <a:custGeom>
            <a:avLst/>
            <a:gdLst/>
            <a:ahLst/>
            <a:cxnLst/>
            <a:rect l="l" t="t" r="r" b="b"/>
            <a:pathLst>
              <a:path w="6901302" h="8971692">
                <a:moveTo>
                  <a:pt x="0" y="0"/>
                </a:moveTo>
                <a:lnTo>
                  <a:pt x="6901302" y="0"/>
                </a:lnTo>
                <a:lnTo>
                  <a:pt x="6901302" y="8971692"/>
                </a:lnTo>
                <a:lnTo>
                  <a:pt x="0" y="89716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B17A4926-3F92-D6E9-C95B-745274B24048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7" name="Freeform 7"/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094303" y="3883099"/>
            <a:ext cx="8935710" cy="2520803"/>
            <a:chOff x="0" y="0"/>
            <a:chExt cx="11914280" cy="336107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11914280" cy="182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800"/>
                </a:lnSpc>
              </a:pPr>
              <a:r>
                <a:rPr lang="en-US" sz="9000" spc="135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628980" y="2220187"/>
              <a:ext cx="8656320" cy="1140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DM Sans"/>
                </a:rPr>
                <a:t>The ultimate solution for project improvements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3504784" y="3519642"/>
            <a:ext cx="2837916" cy="3109712"/>
          </a:xfrm>
          <a:custGeom>
            <a:avLst/>
            <a:gdLst/>
            <a:ahLst/>
            <a:cxnLst/>
            <a:rect l="l" t="t" r="r" b="b"/>
            <a:pathLst>
              <a:path w="2837916" h="3109712">
                <a:moveTo>
                  <a:pt x="0" y="0"/>
                </a:moveTo>
                <a:lnTo>
                  <a:pt x="2837916" y="0"/>
                </a:lnTo>
                <a:lnTo>
                  <a:pt x="2837916" y="3109712"/>
                </a:lnTo>
                <a:lnTo>
                  <a:pt x="0" y="3109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992837" y="3392678"/>
            <a:ext cx="3093541" cy="3109712"/>
          </a:xfrm>
          <a:custGeom>
            <a:avLst/>
            <a:gdLst/>
            <a:ahLst/>
            <a:cxnLst/>
            <a:rect l="l" t="t" r="r" b="b"/>
            <a:pathLst>
              <a:path w="3093541" h="3109712">
                <a:moveTo>
                  <a:pt x="0" y="0"/>
                </a:moveTo>
                <a:lnTo>
                  <a:pt x="3093541" y="0"/>
                </a:lnTo>
                <a:lnTo>
                  <a:pt x="3093541" y="3109712"/>
                </a:lnTo>
                <a:lnTo>
                  <a:pt x="0" y="310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61" r="-26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998298" y="7200854"/>
            <a:ext cx="4500258" cy="2531395"/>
          </a:xfrm>
          <a:custGeom>
            <a:avLst/>
            <a:gdLst/>
            <a:ahLst/>
            <a:cxnLst/>
            <a:rect l="l" t="t" r="r" b="b"/>
            <a:pathLst>
              <a:path w="4500258" h="2531395">
                <a:moveTo>
                  <a:pt x="0" y="0"/>
                </a:moveTo>
                <a:lnTo>
                  <a:pt x="4500257" y="0"/>
                </a:lnTo>
                <a:lnTo>
                  <a:pt x="4500257" y="2531395"/>
                </a:lnTo>
                <a:lnTo>
                  <a:pt x="0" y="25313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507363" y="7368896"/>
            <a:ext cx="2195312" cy="2195312"/>
          </a:xfrm>
          <a:custGeom>
            <a:avLst/>
            <a:gdLst/>
            <a:ahLst/>
            <a:cxnLst/>
            <a:rect l="l" t="t" r="r" b="b"/>
            <a:pathLst>
              <a:path w="2195312" h="2195312">
                <a:moveTo>
                  <a:pt x="0" y="0"/>
                </a:moveTo>
                <a:lnTo>
                  <a:pt x="2195312" y="0"/>
                </a:lnTo>
                <a:lnTo>
                  <a:pt x="2195312" y="2195312"/>
                </a:lnTo>
                <a:lnTo>
                  <a:pt x="0" y="21953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734203" y="3692107"/>
            <a:ext cx="2510854" cy="2510854"/>
          </a:xfrm>
          <a:custGeom>
            <a:avLst/>
            <a:gdLst/>
            <a:ahLst/>
            <a:cxnLst/>
            <a:rect l="l" t="t" r="r" b="b"/>
            <a:pathLst>
              <a:path w="2510854" h="2510854">
                <a:moveTo>
                  <a:pt x="0" y="0"/>
                </a:moveTo>
                <a:lnTo>
                  <a:pt x="2510854" y="0"/>
                </a:lnTo>
                <a:lnTo>
                  <a:pt x="2510854" y="2510854"/>
                </a:lnTo>
                <a:lnTo>
                  <a:pt x="0" y="25108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2680319" y="7113627"/>
            <a:ext cx="2618622" cy="2618622"/>
          </a:xfrm>
          <a:custGeom>
            <a:avLst/>
            <a:gdLst/>
            <a:ahLst/>
            <a:cxnLst/>
            <a:rect l="l" t="t" r="r" b="b"/>
            <a:pathLst>
              <a:path w="2618622" h="2618622">
                <a:moveTo>
                  <a:pt x="0" y="0"/>
                </a:moveTo>
                <a:lnTo>
                  <a:pt x="2618622" y="0"/>
                </a:lnTo>
                <a:lnTo>
                  <a:pt x="2618622" y="2618622"/>
                </a:lnTo>
                <a:lnTo>
                  <a:pt x="0" y="26186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Tools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SOLUTION: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F0FA5AF8-BD03-D888-A003-8B46E1FEB14D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D2FA341-B64D-B7F1-26FA-C1895BAF116B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/>
              </a:stretch>
            </a:blipFill>
          </p:spPr>
        </p:sp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D7E50E62-8AAA-EFA1-957D-3993AD8A3ADF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2562227" y="3598691"/>
            <a:ext cx="7419363" cy="5692812"/>
            <a:chOff x="0" y="0"/>
            <a:chExt cx="9892484" cy="7590416"/>
          </a:xfrm>
        </p:grpSpPr>
        <p:sp>
          <p:nvSpPr>
            <p:cNvPr id="7" name="Freeform 7"/>
            <p:cNvSpPr/>
            <p:nvPr/>
          </p:nvSpPr>
          <p:spPr>
            <a:xfrm>
              <a:off x="2011696" y="0"/>
              <a:ext cx="3700437" cy="3700437"/>
            </a:xfrm>
            <a:custGeom>
              <a:avLst/>
              <a:gdLst/>
              <a:ahLst/>
              <a:cxnLst/>
              <a:rect l="l" t="t" r="r" b="b"/>
              <a:pathLst>
                <a:path w="3700437" h="3700437">
                  <a:moveTo>
                    <a:pt x="0" y="0"/>
                  </a:moveTo>
                  <a:lnTo>
                    <a:pt x="3700438" y="0"/>
                  </a:lnTo>
                  <a:lnTo>
                    <a:pt x="3700438" y="3700437"/>
                  </a:lnTo>
                  <a:lnTo>
                    <a:pt x="0" y="37004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4415209"/>
              <a:ext cx="7698430" cy="8102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858"/>
                </a:lnSpc>
                <a:spcBef>
                  <a:spcPct val="0"/>
                </a:spcBef>
              </a:pPr>
              <a:r>
                <a:rPr lang="en-US" sz="4048">
                  <a:solidFill>
                    <a:srgbClr val="FF3131"/>
                  </a:solidFill>
                  <a:latin typeface="Nourd Bold"/>
                </a:rPr>
                <a:t>480 hours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2194054" y="4882558"/>
              <a:ext cx="7698430" cy="368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218"/>
                </a:lnSpc>
                <a:spcBef>
                  <a:spcPct val="0"/>
                </a:spcBef>
              </a:pPr>
              <a:r>
                <a:rPr lang="en-US" sz="1848">
                  <a:solidFill>
                    <a:srgbClr val="FF3131"/>
                  </a:solidFill>
                  <a:latin typeface="Nourd"/>
                </a:rPr>
                <a:t>/year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2700" y="5717652"/>
              <a:ext cx="7698430" cy="18727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778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FFF"/>
                  </a:solidFill>
                  <a:latin typeface="DM Sans"/>
                </a:rPr>
                <a:t>around </a:t>
              </a:r>
              <a:r>
                <a:rPr lang="en-US" sz="2699">
                  <a:solidFill>
                    <a:srgbClr val="FF3131"/>
                  </a:solidFill>
                  <a:latin typeface="DM Sans"/>
                </a:rPr>
                <a:t>R$38.000,00</a:t>
              </a:r>
              <a:r>
                <a:rPr lang="en-US" sz="2699">
                  <a:solidFill>
                    <a:srgbClr val="FFFFFF"/>
                  </a:solidFill>
                  <a:latin typeface="DM Sans"/>
                </a:rPr>
                <a:t> for the creation and maintenance of the issues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42425" y="3598691"/>
            <a:ext cx="7360151" cy="5694725"/>
            <a:chOff x="0" y="0"/>
            <a:chExt cx="9813535" cy="7592966"/>
          </a:xfrm>
        </p:grpSpPr>
        <p:sp>
          <p:nvSpPr>
            <p:cNvPr id="12" name="Freeform 12"/>
            <p:cNvSpPr/>
            <p:nvPr/>
          </p:nvSpPr>
          <p:spPr>
            <a:xfrm>
              <a:off x="1998996" y="0"/>
              <a:ext cx="3700437" cy="3700437"/>
            </a:xfrm>
            <a:custGeom>
              <a:avLst/>
              <a:gdLst/>
              <a:ahLst/>
              <a:cxnLst/>
              <a:rect l="l" t="t" r="r" b="b"/>
              <a:pathLst>
                <a:path w="3700437" h="3700437">
                  <a:moveTo>
                    <a:pt x="0" y="0"/>
                  </a:moveTo>
                  <a:lnTo>
                    <a:pt x="3700438" y="0"/>
                  </a:lnTo>
                  <a:lnTo>
                    <a:pt x="3700438" y="3700437"/>
                  </a:lnTo>
                  <a:lnTo>
                    <a:pt x="0" y="37004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0" y="4415209"/>
              <a:ext cx="7698430" cy="812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858"/>
                </a:lnSpc>
                <a:spcBef>
                  <a:spcPct val="0"/>
                </a:spcBef>
              </a:pPr>
              <a:r>
                <a:rPr lang="en-US" sz="4048">
                  <a:solidFill>
                    <a:srgbClr val="26AE60"/>
                  </a:solidFill>
                  <a:latin typeface="Nourd Bold"/>
                </a:rPr>
                <a:t>120 hours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720203"/>
              <a:ext cx="7698430" cy="18727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8"/>
                </a:lnSpc>
              </a:pPr>
              <a:r>
                <a:rPr lang="en-US" sz="2699">
                  <a:solidFill>
                    <a:srgbClr val="FFFFFF"/>
                  </a:solidFill>
                  <a:latin typeface="DM Sans"/>
                </a:rPr>
                <a:t>around </a:t>
              </a:r>
              <a:r>
                <a:rPr lang="en-US" sz="2699">
                  <a:solidFill>
                    <a:srgbClr val="FF3131"/>
                  </a:solidFill>
                  <a:latin typeface="DM Sans"/>
                </a:rPr>
                <a:t>R$9.500,00</a:t>
              </a:r>
              <a:r>
                <a:rPr lang="en-US" sz="2699">
                  <a:solidFill>
                    <a:srgbClr val="FFFFFF"/>
                  </a:solidFill>
                  <a:latin typeface="DM Sans"/>
                </a:rPr>
                <a:t> just for the creation of the issues</a:t>
              </a:r>
            </a:p>
            <a:p>
              <a:pPr marL="0" lvl="0" indent="0" algn="ctr">
                <a:lnSpc>
                  <a:spcPts val="3778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FFF"/>
                  </a:solidFill>
                  <a:latin typeface="DM Sans"/>
                </a:rPr>
                <a:t>75% savings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115104" y="4882558"/>
              <a:ext cx="7698430" cy="368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218"/>
                </a:lnSpc>
                <a:spcBef>
                  <a:spcPct val="0"/>
                </a:spcBef>
              </a:pPr>
              <a:r>
                <a:rPr lang="en-US" sz="1848">
                  <a:solidFill>
                    <a:srgbClr val="26AE60"/>
                  </a:solidFill>
                  <a:latin typeface="Nourd"/>
                </a:rPr>
                <a:t>/year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4236343" y="1646937"/>
            <a:ext cx="9815315" cy="1341755"/>
            <a:chOff x="0" y="0"/>
            <a:chExt cx="13087086" cy="1789006"/>
          </a:xfrm>
        </p:grpSpPr>
        <p:sp>
          <p:nvSpPr>
            <p:cNvPr id="17" name="TextBox 17"/>
            <p:cNvSpPr txBox="1"/>
            <p:nvPr/>
          </p:nvSpPr>
          <p:spPr>
            <a:xfrm>
              <a:off x="0" y="455506"/>
              <a:ext cx="13087086" cy="1333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920"/>
                </a:lnSpc>
                <a:spcBef>
                  <a:spcPct val="0"/>
                </a:spcBef>
              </a:pPr>
              <a:r>
                <a:rPr lang="en-US" sz="6600">
                  <a:solidFill>
                    <a:srgbClr val="FFFFFF"/>
                  </a:solidFill>
                  <a:latin typeface="Nourd Bold"/>
                </a:rPr>
                <a:t>Impact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4671740" y="-47625"/>
              <a:ext cx="3743606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  <a:spcBef>
                  <a:spcPct val="0"/>
                </a:spcBef>
              </a:pPr>
              <a:r>
                <a:rPr lang="en-US" sz="2300" spc="202">
                  <a:solidFill>
                    <a:srgbClr val="FFFFFF"/>
                  </a:solidFill>
                  <a:latin typeface="Nourd"/>
                </a:rPr>
                <a:t>THE MARKET: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0EA51F39-EADD-D1A1-2223-01C2D8285D82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74136EEF-F9A9-D9FE-059A-80F2A108D575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21" name="TextBox 8">
              <a:extLst>
                <a:ext uri="{FF2B5EF4-FFF2-40B4-BE49-F238E27FC236}">
                  <a16:creationId xmlns:a16="http://schemas.microsoft.com/office/drawing/2014/main" id="{26C49391-9B50-3BFB-FA21-A608C0333022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789264" y="3921715"/>
            <a:ext cx="3392940" cy="2301544"/>
          </a:xfrm>
          <a:custGeom>
            <a:avLst/>
            <a:gdLst/>
            <a:ahLst/>
            <a:cxnLst/>
            <a:rect l="l" t="t" r="r" b="b"/>
            <a:pathLst>
              <a:path w="3392940" h="2301544">
                <a:moveTo>
                  <a:pt x="0" y="0"/>
                </a:moveTo>
                <a:lnTo>
                  <a:pt x="3392940" y="0"/>
                </a:lnTo>
                <a:lnTo>
                  <a:pt x="3392940" y="2301545"/>
                </a:lnTo>
                <a:lnTo>
                  <a:pt x="0" y="23015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563006" y="4025891"/>
            <a:ext cx="3085789" cy="2093193"/>
          </a:xfrm>
          <a:custGeom>
            <a:avLst/>
            <a:gdLst/>
            <a:ahLst/>
            <a:cxnLst/>
            <a:rect l="l" t="t" r="r" b="b"/>
            <a:pathLst>
              <a:path w="3085789" h="2093193">
                <a:moveTo>
                  <a:pt x="0" y="0"/>
                </a:moveTo>
                <a:lnTo>
                  <a:pt x="3085788" y="0"/>
                </a:lnTo>
                <a:lnTo>
                  <a:pt x="3085788" y="2093193"/>
                </a:lnTo>
                <a:lnTo>
                  <a:pt x="0" y="20931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3710" b="-23710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082001" y="6415324"/>
            <a:ext cx="4026434" cy="2731264"/>
          </a:xfrm>
          <a:custGeom>
            <a:avLst/>
            <a:gdLst/>
            <a:ahLst/>
            <a:cxnLst/>
            <a:rect l="l" t="t" r="r" b="b"/>
            <a:pathLst>
              <a:path w="4026434" h="2731264">
                <a:moveTo>
                  <a:pt x="0" y="0"/>
                </a:moveTo>
                <a:lnTo>
                  <a:pt x="4026434" y="0"/>
                </a:lnTo>
                <a:lnTo>
                  <a:pt x="4026434" y="2731264"/>
                </a:lnTo>
                <a:lnTo>
                  <a:pt x="0" y="27312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52" b="-952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030044" y="3729651"/>
            <a:ext cx="3959223" cy="2685673"/>
          </a:xfrm>
          <a:custGeom>
            <a:avLst/>
            <a:gdLst/>
            <a:ahLst/>
            <a:cxnLst/>
            <a:rect l="l" t="t" r="r" b="b"/>
            <a:pathLst>
              <a:path w="3959223" h="2685673">
                <a:moveTo>
                  <a:pt x="0" y="0"/>
                </a:moveTo>
                <a:lnTo>
                  <a:pt x="3959224" y="0"/>
                </a:lnTo>
                <a:lnTo>
                  <a:pt x="3959224" y="2685673"/>
                </a:lnTo>
                <a:lnTo>
                  <a:pt x="0" y="26856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74" r="-874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057953" y="7415449"/>
            <a:ext cx="5573982" cy="1409083"/>
          </a:xfrm>
          <a:custGeom>
            <a:avLst/>
            <a:gdLst/>
            <a:ahLst/>
            <a:cxnLst/>
            <a:rect l="l" t="t" r="r" b="b"/>
            <a:pathLst>
              <a:path w="5573982" h="1409083">
                <a:moveTo>
                  <a:pt x="0" y="0"/>
                </a:moveTo>
                <a:lnTo>
                  <a:pt x="5573981" y="0"/>
                </a:lnTo>
                <a:lnTo>
                  <a:pt x="5573981" y="1409083"/>
                </a:lnTo>
                <a:lnTo>
                  <a:pt x="0" y="14090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236343" y="1646937"/>
            <a:ext cx="9815315" cy="1341755"/>
            <a:chOff x="0" y="0"/>
            <a:chExt cx="13087086" cy="178900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455506"/>
              <a:ext cx="13087086" cy="1333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920"/>
                </a:lnSpc>
                <a:spcBef>
                  <a:spcPct val="0"/>
                </a:spcBef>
              </a:pPr>
              <a:r>
                <a:rPr lang="en-US" sz="6600">
                  <a:solidFill>
                    <a:srgbClr val="FFFFFF"/>
                  </a:solidFill>
                  <a:latin typeface="Nourd Bold"/>
                </a:rPr>
                <a:t>Potential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4671740" y="-47625"/>
              <a:ext cx="3743606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  <a:spcBef>
                  <a:spcPct val="0"/>
                </a:spcBef>
              </a:pPr>
              <a:r>
                <a:rPr lang="en-US" sz="2300" spc="202">
                  <a:solidFill>
                    <a:srgbClr val="FFFFFF"/>
                  </a:solidFill>
                  <a:latin typeface="Nourd"/>
                </a:rPr>
                <a:t>THE MARKET:</a:t>
              </a:r>
            </a:p>
          </p:txBody>
        </p:sp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85C4AC98-16C5-A601-DD88-81E68502BA0B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B8A28A0-3298-BCB6-7E11-0C641E3FB89C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F598B5D3-176D-0897-E9C5-367533326E58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676225" y="3145028"/>
            <a:ext cx="16277980" cy="5615903"/>
          </a:xfrm>
          <a:custGeom>
            <a:avLst/>
            <a:gdLst/>
            <a:ahLst/>
            <a:cxnLst/>
            <a:rect l="l" t="t" r="r" b="b"/>
            <a:pathLst>
              <a:path w="16277980" h="5615903">
                <a:moveTo>
                  <a:pt x="0" y="0"/>
                </a:moveTo>
                <a:lnTo>
                  <a:pt x="16277980" y="0"/>
                </a:lnTo>
                <a:lnTo>
                  <a:pt x="16277980" y="5615903"/>
                </a:lnTo>
                <a:lnTo>
                  <a:pt x="0" y="56159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Differentiators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COMPETITION: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671BEC6-C9F0-AB10-E271-83127C8BCECF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EF74EFF4-54FC-345F-5CBA-DF95FF92E1A8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3E3A9C1D-6536-89C7-6141-33A44C882DA3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5406765" y="2221103"/>
            <a:ext cx="12881235" cy="8509157"/>
          </a:xfrm>
          <a:custGeom>
            <a:avLst/>
            <a:gdLst/>
            <a:ahLst/>
            <a:cxnLst/>
            <a:rect l="l" t="t" r="r" b="b"/>
            <a:pathLst>
              <a:path w="12881235" h="8509157">
                <a:moveTo>
                  <a:pt x="0" y="0"/>
                </a:moveTo>
                <a:lnTo>
                  <a:pt x="12881235" y="0"/>
                </a:lnTo>
                <a:lnTo>
                  <a:pt x="12881235" y="8509157"/>
                </a:lnTo>
                <a:lnTo>
                  <a:pt x="0" y="85091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8790984" y="6680655"/>
            <a:ext cx="1919215" cy="1919215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794996" y="4713602"/>
            <a:ext cx="1366480" cy="136648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09613" y="3531363"/>
            <a:ext cx="1366480" cy="136648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532628" y="2425889"/>
            <a:ext cx="967291" cy="967291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6663842" y="2444302"/>
            <a:ext cx="776926" cy="776926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9750591" y="3627444"/>
            <a:ext cx="1100481" cy="1100481"/>
          </a:xfrm>
          <a:custGeom>
            <a:avLst/>
            <a:gdLst/>
            <a:ahLst/>
            <a:cxnLst/>
            <a:rect l="l" t="t" r="r" b="b"/>
            <a:pathLst>
              <a:path w="1100481" h="1100481">
                <a:moveTo>
                  <a:pt x="0" y="0"/>
                </a:moveTo>
                <a:lnTo>
                  <a:pt x="1100481" y="0"/>
                </a:lnTo>
                <a:lnTo>
                  <a:pt x="1100481" y="1100480"/>
                </a:lnTo>
                <a:lnTo>
                  <a:pt x="0" y="1100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1570728" y="2514538"/>
            <a:ext cx="847142" cy="847142"/>
          </a:xfrm>
          <a:custGeom>
            <a:avLst/>
            <a:gdLst/>
            <a:ahLst/>
            <a:cxnLst/>
            <a:rect l="l" t="t" r="r" b="b"/>
            <a:pathLst>
              <a:path w="847142" h="847142">
                <a:moveTo>
                  <a:pt x="0" y="0"/>
                </a:moveTo>
                <a:lnTo>
                  <a:pt x="847142" y="0"/>
                </a:lnTo>
                <a:lnTo>
                  <a:pt x="847142" y="847142"/>
                </a:lnTo>
                <a:lnTo>
                  <a:pt x="0" y="8471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8715198" y="6999501"/>
            <a:ext cx="2145399" cy="1205324"/>
          </a:xfrm>
          <a:custGeom>
            <a:avLst/>
            <a:gdLst/>
            <a:ahLst/>
            <a:cxnLst/>
            <a:rect l="l" t="t" r="r" b="b"/>
            <a:pathLst>
              <a:path w="2145399" h="1205324">
                <a:moveTo>
                  <a:pt x="0" y="0"/>
                </a:moveTo>
                <a:lnTo>
                  <a:pt x="2145399" y="0"/>
                </a:lnTo>
                <a:lnTo>
                  <a:pt x="2145399" y="1205324"/>
                </a:lnTo>
                <a:lnTo>
                  <a:pt x="0" y="12053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6859560" y="4704077"/>
            <a:ext cx="1254290" cy="1254290"/>
          </a:xfrm>
          <a:custGeom>
            <a:avLst/>
            <a:gdLst/>
            <a:ahLst/>
            <a:cxnLst/>
            <a:rect l="l" t="t" r="r" b="b"/>
            <a:pathLst>
              <a:path w="1254290" h="1254290">
                <a:moveTo>
                  <a:pt x="0" y="0"/>
                </a:moveTo>
                <a:lnTo>
                  <a:pt x="1254290" y="0"/>
                </a:lnTo>
                <a:lnTo>
                  <a:pt x="1254290" y="1254290"/>
                </a:lnTo>
                <a:lnTo>
                  <a:pt x="0" y="125429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6692417" y="2520497"/>
            <a:ext cx="681682" cy="681682"/>
          </a:xfrm>
          <a:custGeom>
            <a:avLst/>
            <a:gdLst/>
            <a:ahLst/>
            <a:cxnLst/>
            <a:rect l="l" t="t" r="r" b="b"/>
            <a:pathLst>
              <a:path w="681682" h="681682">
                <a:moveTo>
                  <a:pt x="0" y="0"/>
                </a:moveTo>
                <a:lnTo>
                  <a:pt x="681682" y="0"/>
                </a:lnTo>
                <a:lnTo>
                  <a:pt x="681682" y="681681"/>
                </a:lnTo>
                <a:lnTo>
                  <a:pt x="0" y="68168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1028700" y="2221103"/>
            <a:ext cx="4940643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Next steps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FUTURE: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B7F4C0D1-3948-699E-DC23-898F72DF33EC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3A115445-0225-D935-C819-B15BB56017F5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/>
              </a:stretch>
            </a:blipFill>
          </p:spPr>
        </p:sp>
        <p:sp>
          <p:nvSpPr>
            <p:cNvPr id="31" name="TextBox 8">
              <a:extLst>
                <a:ext uri="{FF2B5EF4-FFF2-40B4-BE49-F238E27FC236}">
                  <a16:creationId xmlns:a16="http://schemas.microsoft.com/office/drawing/2014/main" id="{358B979E-4A83-42AC-9E9F-9ED24BE0A5C3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34400" y="1294512"/>
            <a:ext cx="9753600" cy="8992488"/>
            <a:chOff x="0" y="0"/>
            <a:chExt cx="13004800" cy="1198998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l="13845" r="13845"/>
            <a:stretch>
              <a:fillRect/>
            </a:stretch>
          </p:blipFill>
          <p:spPr>
            <a:xfrm>
              <a:off x="0" y="0"/>
              <a:ext cx="13004800" cy="11989984"/>
            </a:xfrm>
            <a:prstGeom prst="rect">
              <a:avLst/>
            </a:prstGeom>
          </p:spPr>
        </p:pic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486161" y="3385649"/>
            <a:ext cx="1792349" cy="1792342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486161" y="5455132"/>
            <a:ext cx="1792349" cy="1792342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-3167035" y="5143500"/>
            <a:ext cx="13824645" cy="9093589"/>
          </a:xfrm>
          <a:custGeom>
            <a:avLst/>
            <a:gdLst/>
            <a:ahLst/>
            <a:cxnLst/>
            <a:rect l="l" t="t" r="r" b="b"/>
            <a:pathLst>
              <a:path w="13824645" h="9093589">
                <a:moveTo>
                  <a:pt x="0" y="0"/>
                </a:moveTo>
                <a:lnTo>
                  <a:pt x="13824646" y="0"/>
                </a:lnTo>
                <a:lnTo>
                  <a:pt x="13824646" y="9093589"/>
                </a:lnTo>
                <a:lnTo>
                  <a:pt x="0" y="90935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534400" y="8386295"/>
            <a:ext cx="2123211" cy="1900705"/>
          </a:xfrm>
          <a:custGeom>
            <a:avLst/>
            <a:gdLst/>
            <a:ahLst/>
            <a:cxnLst/>
            <a:rect l="l" t="t" r="r" b="b"/>
            <a:pathLst>
              <a:path w="2123211" h="1900705">
                <a:moveTo>
                  <a:pt x="0" y="0"/>
                </a:moveTo>
                <a:lnTo>
                  <a:pt x="2123211" y="0"/>
                </a:lnTo>
                <a:lnTo>
                  <a:pt x="2123211" y="1900705"/>
                </a:lnTo>
                <a:lnTo>
                  <a:pt x="0" y="19007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51119" t="-170610" b="-207822"/>
            </a:stretch>
          </a:blipFill>
        </p:spPr>
      </p:sp>
      <p:sp>
        <p:nvSpPr>
          <p:cNvPr id="10" name="AutoShape 10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" name="Group 12"/>
          <p:cNvGrpSpPr/>
          <p:nvPr/>
        </p:nvGrpSpPr>
        <p:grpSpPr>
          <a:xfrm>
            <a:off x="1028700" y="2267210"/>
            <a:ext cx="6804771" cy="2884578"/>
            <a:chOff x="0" y="0"/>
            <a:chExt cx="9073028" cy="384610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0"/>
              <a:ext cx="9073028" cy="2616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77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/>
                  </a:solidFill>
                  <a:latin typeface="Nourd Bold"/>
                </a:rPr>
                <a:t>Do you have any doubts?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201367"/>
              <a:ext cx="7026494" cy="644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59"/>
                </a:lnSpc>
                <a:spcBef>
                  <a:spcPct val="0"/>
                </a:spcBef>
              </a:pPr>
              <a:r>
                <a:rPr lang="en-US" sz="2899">
                  <a:solidFill>
                    <a:srgbClr val="FFFFFF"/>
                  </a:solidFill>
                  <a:latin typeface="DM Sans"/>
                </a:rPr>
                <a:t>Contact us!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842766" y="3648054"/>
            <a:ext cx="3991323" cy="1267533"/>
            <a:chOff x="0" y="0"/>
            <a:chExt cx="5321765" cy="1690044"/>
          </a:xfrm>
        </p:grpSpPr>
        <p:sp>
          <p:nvSpPr>
            <p:cNvPr id="16" name="TextBox 16"/>
            <p:cNvSpPr txBox="1"/>
            <p:nvPr/>
          </p:nvSpPr>
          <p:spPr>
            <a:xfrm>
              <a:off x="0" y="9503"/>
              <a:ext cx="5321765" cy="650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6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Nourd Bold"/>
                </a:rPr>
                <a:t>DATAWIZE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681393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 u="none">
                  <a:solidFill>
                    <a:srgbClr val="FFFFFF"/>
                  </a:solidFill>
                  <a:latin typeface="DM Sans"/>
                </a:rPr>
                <a:t>@datawize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196237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FFFFFF"/>
                  </a:solidFill>
                  <a:latin typeface="DM Sans"/>
                </a:rPr>
                <a:t>github.com/datawize-ets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842766" y="5908037"/>
            <a:ext cx="3991323" cy="1267533"/>
            <a:chOff x="0" y="0"/>
            <a:chExt cx="5321765" cy="1690044"/>
          </a:xfrm>
        </p:grpSpPr>
        <p:sp>
          <p:nvSpPr>
            <p:cNvPr id="20" name="TextBox 20"/>
            <p:cNvSpPr txBox="1"/>
            <p:nvPr/>
          </p:nvSpPr>
          <p:spPr>
            <a:xfrm>
              <a:off x="0" y="9503"/>
              <a:ext cx="5321765" cy="650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6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Nourd Bold"/>
                </a:rPr>
                <a:t>ETS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681393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 u="none">
                  <a:solidFill>
                    <a:srgbClr val="FFFFFF"/>
                  </a:solidFill>
                  <a:latin typeface="DM Sans"/>
                </a:rPr>
                <a:t>@ets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196237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FFFFFF"/>
                  </a:solidFill>
                  <a:latin typeface="DM Sans"/>
                </a:rPr>
                <a:t>ct67ca@br.bosch.com</a:t>
              </a:r>
            </a:p>
          </p:txBody>
        </p:sp>
      </p:grp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D3B51331-44D2-4111-192A-11AD6A869D31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61975A6F-9AF5-700F-CE53-B708B0E1A6F9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26" name="TextBox 8">
              <a:extLst>
                <a:ext uri="{FF2B5EF4-FFF2-40B4-BE49-F238E27FC236}">
                  <a16:creationId xmlns:a16="http://schemas.microsoft.com/office/drawing/2014/main" id="{34A538BC-4CC0-FB6C-F416-506E4B80CD4B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t="7812" b="7812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4744284" y="-8799"/>
            <a:ext cx="7924124" cy="10301361"/>
          </a:xfrm>
          <a:custGeom>
            <a:avLst/>
            <a:gdLst/>
            <a:ahLst/>
            <a:cxnLst/>
            <a:rect l="l" t="t" r="r" b="b"/>
            <a:pathLst>
              <a:path w="7924124" h="10301361">
                <a:moveTo>
                  <a:pt x="0" y="0"/>
                </a:moveTo>
                <a:lnTo>
                  <a:pt x="7924124" y="0"/>
                </a:lnTo>
                <a:lnTo>
                  <a:pt x="7924124" y="10301362"/>
                </a:lnTo>
                <a:lnTo>
                  <a:pt x="0" y="103013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2573A2AE-BA6C-2DBA-DEC0-DF9D01F15E47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F841E39-E42D-E49C-ACC0-90113395EF57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DDE6632-86B8-52B1-11A4-DAA85FFF550D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995643"/>
            <a:ext cx="7104388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Index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5173836"/>
            <a:ext cx="690224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PROBLEM: INCONSISTENT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8595" y="4576793"/>
            <a:ext cx="690224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 THE TEAM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5871258"/>
            <a:ext cx="650726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SOLUTION: STANDARDIZE DATA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6568679"/>
            <a:ext cx="6782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MARKET: IMPACT AND POTENTIAL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7266101"/>
            <a:ext cx="7104388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COMPETITION: DIFFERENTIATORS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7963522"/>
            <a:ext cx="794978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FUTURE: ROADMAP AND NEXT STEPS</a:t>
            </a:r>
          </a:p>
        </p:txBody>
      </p:sp>
      <p:sp>
        <p:nvSpPr>
          <p:cNvPr id="9" name="AutoShape 9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45F4AA1B-A304-191F-D173-B4D091E12581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F0D6AB8F-2B42-290B-8921-2979D22AD679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7" name="TextBox 8">
              <a:extLst>
                <a:ext uri="{FF2B5EF4-FFF2-40B4-BE49-F238E27FC236}">
                  <a16:creationId xmlns:a16="http://schemas.microsoft.com/office/drawing/2014/main" id="{4C298CC4-B850-851F-B38E-BB6C457A190D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3523834" y="2221103"/>
            <a:ext cx="12989551" cy="7306531"/>
            <a:chOff x="0" y="0"/>
            <a:chExt cx="1128903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2"/>
              <a:stretch>
                <a:fillRect l="-4677" t="-12104" r="-8709" b="-3909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TEAM: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6525A058-9468-BDCB-21E8-39631CB5129E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FC058BB3-08DE-5B3F-0326-91861981667A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7BE34104-D90A-0864-5654-5375C6D9D762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3171769" y="6492844"/>
            <a:ext cx="2385800" cy="2385791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112908" t="-153817" r="-80246" b="-137057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3171769" y="2564003"/>
            <a:ext cx="2385800" cy="2385791"/>
            <a:chOff x="0" y="0"/>
            <a:chExt cx="6350000" cy="63499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25433" t="-173291" r="-121731" b="-73874"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7951100" y="6492844"/>
            <a:ext cx="2385800" cy="2385791"/>
            <a:chOff x="0" y="0"/>
            <a:chExt cx="6350000" cy="63499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31628" t="-66766" r="-46709" b="-71064"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7951100" y="2564003"/>
            <a:ext cx="2385800" cy="2385791"/>
            <a:chOff x="0" y="0"/>
            <a:chExt cx="6350000" cy="63499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102472" t="-92611" r="-40776" b="-50638"/>
              </a:stretch>
            </a:blip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2730430" y="6492844"/>
            <a:ext cx="2385800" cy="2385791"/>
            <a:chOff x="0" y="0"/>
            <a:chExt cx="6350000" cy="63499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209405" t="-281938" r="-192701" b="-287539"/>
              </a:stretch>
            </a:blip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2730430" y="2564003"/>
            <a:ext cx="2385800" cy="2385791"/>
            <a:chOff x="0" y="0"/>
            <a:chExt cx="6350000" cy="634997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-100314" t="-125633" r="-102823" b="-77505"/>
              </a:stretch>
            </a:blipFill>
          </p:spPr>
        </p:sp>
      </p:grpSp>
      <p:sp>
        <p:nvSpPr>
          <p:cNvPr id="18" name="TextBox 1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TEAM: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921558" y="5105400"/>
            <a:ext cx="2886224" cy="339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>
                <a:solidFill>
                  <a:srgbClr val="FFFFFF"/>
                </a:solidFill>
                <a:latin typeface="Montserrat Extra-Bold"/>
              </a:rPr>
              <a:t>ÂNGELO CARNEVALE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431932" y="9069403"/>
            <a:ext cx="1424136" cy="339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>
                <a:solidFill>
                  <a:srgbClr val="FFFFFF"/>
                </a:solidFill>
                <a:latin typeface="Montserrat Extra-Bold"/>
              </a:rPr>
              <a:t>LUÍS BECK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781702" y="5105400"/>
            <a:ext cx="2724596" cy="339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>
                <a:solidFill>
                  <a:srgbClr val="FFFFFF"/>
                </a:solidFill>
                <a:latin typeface="Montserrat Extra-Bold"/>
              </a:rPr>
              <a:t>BYANKA MONTEIRO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866694" y="5105400"/>
            <a:ext cx="2249537" cy="339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>
                <a:solidFill>
                  <a:srgbClr val="FFFFFF"/>
                </a:solidFill>
                <a:latin typeface="Montserrat Extra-Bold"/>
              </a:rPr>
              <a:t>DIEGO JACOBER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733630" y="5483195"/>
            <a:ext cx="1262080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>
                <a:solidFill>
                  <a:srgbClr val="FFFFFF"/>
                </a:solidFill>
                <a:latin typeface="Open Sans Bold"/>
              </a:rPr>
              <a:t>FRONT-END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512960" y="5502245"/>
            <a:ext cx="1262080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>
                <a:solidFill>
                  <a:srgbClr val="FFFFFF"/>
                </a:solidFill>
                <a:latin typeface="Open Sans Bold"/>
              </a:rPr>
              <a:t>FRONT-END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322187" y="5483195"/>
            <a:ext cx="1202287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>
                <a:solidFill>
                  <a:srgbClr val="FFFFFF"/>
                </a:solidFill>
                <a:latin typeface="Open Sans Bold"/>
              </a:rPr>
              <a:t>FULLSTACK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089048" y="9466247"/>
            <a:ext cx="2109904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>
                <a:solidFill>
                  <a:srgbClr val="FFFFFF"/>
                </a:solidFill>
                <a:latin typeface="Open Sans Bold"/>
              </a:rPr>
              <a:t>DESIGN / BACK-END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915381" y="9031034"/>
            <a:ext cx="2898577" cy="339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>
                <a:solidFill>
                  <a:srgbClr val="FFFFFF"/>
                </a:solidFill>
                <a:latin typeface="Montserrat Extra-Bold"/>
              </a:rPr>
              <a:t>GUSTAVO ANACLETO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697731" y="9078928"/>
            <a:ext cx="2451199" cy="339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>
                <a:solidFill>
                  <a:srgbClr val="FFFFFF"/>
                </a:solidFill>
                <a:latin typeface="Montserrat Extra-Bold"/>
              </a:rPr>
              <a:t>RAPHAEL PRATES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763526" y="9408829"/>
            <a:ext cx="1202287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>
                <a:solidFill>
                  <a:srgbClr val="FFFFFF"/>
                </a:solidFill>
                <a:latin typeface="Open Sans Bold"/>
              </a:rPr>
              <a:t>FULLSTACK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371689" y="9456722"/>
            <a:ext cx="1103283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>
                <a:solidFill>
                  <a:srgbClr val="FFFFFF"/>
                </a:solidFill>
                <a:latin typeface="Open Sans Bold"/>
              </a:rPr>
              <a:t>BACK-END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2609F944-A8BD-7363-AFA1-2011369243D4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7A6E20A1-0F41-049D-79CE-05F43030909C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EF6016AF-10A9-1418-2012-0103A720B9FB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v_0_20230707144353">
            <a:hlinkClick r:id="" action="ppaction://media"/>
            <a:extLst>
              <a:ext uri="{FF2B5EF4-FFF2-40B4-BE49-F238E27FC236}">
                <a16:creationId xmlns:a16="http://schemas.microsoft.com/office/drawing/2014/main" id="{B2C9F507-25DD-1DAB-AF21-59AD90CFF6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5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12797178" y="1274049"/>
            <a:ext cx="10206739" cy="10247665"/>
          </a:xfrm>
          <a:custGeom>
            <a:avLst/>
            <a:gdLst/>
            <a:ahLst/>
            <a:cxnLst/>
            <a:rect l="l" t="t" r="r" b="b"/>
            <a:pathLst>
              <a:path w="10206739" h="10247665">
                <a:moveTo>
                  <a:pt x="0" y="0"/>
                </a:moveTo>
                <a:lnTo>
                  <a:pt x="10206740" y="0"/>
                </a:lnTo>
                <a:lnTo>
                  <a:pt x="10206740" y="10247665"/>
                </a:lnTo>
                <a:lnTo>
                  <a:pt x="0" y="102476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844" t="-7157"/>
            </a:stretch>
          </a:blipFill>
        </p:spPr>
      </p:sp>
      <p:sp>
        <p:nvSpPr>
          <p:cNvPr id="3" name="AutoShape 3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Inconsistent Data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PROBLEM: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3738245"/>
            <a:ext cx="6012942" cy="5735008"/>
            <a:chOff x="0" y="0"/>
            <a:chExt cx="8017256" cy="7646677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8017256" cy="7646677"/>
            </a:xfrm>
            <a:prstGeom prst="rect">
              <a:avLst/>
            </a:prstGeom>
            <a:solidFill>
              <a:srgbClr val="FFFFFF">
                <a:alpha val="14902"/>
              </a:srgbClr>
            </a:solidFill>
          </p:spPr>
        </p:sp>
        <p:grpSp>
          <p:nvGrpSpPr>
            <p:cNvPr id="8" name="Group 8"/>
            <p:cNvGrpSpPr/>
            <p:nvPr/>
          </p:nvGrpSpPr>
          <p:grpSpPr>
            <a:xfrm>
              <a:off x="658824" y="764878"/>
              <a:ext cx="6699608" cy="6355503"/>
              <a:chOff x="0" y="0"/>
              <a:chExt cx="1056553" cy="100228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056553" cy="1002286"/>
              </a:xfrm>
              <a:custGeom>
                <a:avLst/>
                <a:gdLst/>
                <a:ahLst/>
                <a:cxnLst/>
                <a:rect l="l" t="t" r="r" b="b"/>
                <a:pathLst>
                  <a:path w="1056553" h="1002286">
                    <a:moveTo>
                      <a:pt x="0" y="0"/>
                    </a:moveTo>
                    <a:lnTo>
                      <a:pt x="1056553" y="0"/>
                    </a:lnTo>
                    <a:lnTo>
                      <a:pt x="1056553" y="1002286"/>
                    </a:lnTo>
                    <a:lnTo>
                      <a:pt x="0" y="100228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63629" tIns="63629" rIns="63629" bIns="6362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213611" y="91088"/>
              <a:ext cx="1330498" cy="441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5"/>
                </a:lnSpc>
                <a:spcBef>
                  <a:spcPct val="0"/>
                </a:spcBef>
              </a:pPr>
              <a:r>
                <a:rPr lang="en-US" sz="2004" spc="176">
                  <a:solidFill>
                    <a:srgbClr val="FFFFFF"/>
                  </a:solidFill>
                  <a:latin typeface="DM Sans"/>
                </a:rPr>
                <a:t>CASE X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532231" y="850839"/>
              <a:ext cx="2952795" cy="4961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8"/>
                </a:lnSpc>
                <a:spcBef>
                  <a:spcPct val="0"/>
                </a:spcBef>
              </a:pPr>
              <a:r>
                <a:rPr lang="en-US" sz="2256">
                  <a:solidFill>
                    <a:srgbClr val="000000"/>
                  </a:solidFill>
                  <a:latin typeface="Montserrat Classic"/>
                </a:rPr>
                <a:t>IMPROVEMENT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178740" y="1821131"/>
              <a:ext cx="2100965" cy="618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931"/>
                </a:lnSpc>
                <a:spcBef>
                  <a:spcPct val="0"/>
                </a:spcBef>
              </a:pP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CURRENT </a:t>
              </a:r>
              <a:r>
                <a:rPr lang="en-US" sz="1379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 ORGANIZATION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600852" y="3140702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DEPARTAMENT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600852" y="4171444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SUMMARY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614863" y="5202187"/>
              <a:ext cx="2678853" cy="687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MAJOR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</a:t>
              </a:r>
            </a:p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BENEFITS</a:t>
              </a:r>
            </a:p>
          </p:txBody>
        </p:sp>
        <p:grpSp>
          <p:nvGrpSpPr>
            <p:cNvPr id="17" name="Group 17"/>
            <p:cNvGrpSpPr/>
            <p:nvPr/>
          </p:nvGrpSpPr>
          <p:grpSpPr>
            <a:xfrm>
              <a:off x="3559475" y="1783228"/>
              <a:ext cx="3213633" cy="722535"/>
              <a:chOff x="0" y="0"/>
              <a:chExt cx="339878" cy="76416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339878" cy="76416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6416">
                    <a:moveTo>
                      <a:pt x="38208" y="0"/>
                    </a:moveTo>
                    <a:lnTo>
                      <a:pt x="301670" y="0"/>
                    </a:lnTo>
                    <a:cubicBezTo>
                      <a:pt x="311803" y="0"/>
                      <a:pt x="321521" y="4025"/>
                      <a:pt x="328687" y="11191"/>
                    </a:cubicBezTo>
                    <a:cubicBezTo>
                      <a:pt x="335852" y="18356"/>
                      <a:pt x="339878" y="28075"/>
                      <a:pt x="339878" y="38208"/>
                    </a:cubicBezTo>
                    <a:lnTo>
                      <a:pt x="339878" y="38208"/>
                    </a:lnTo>
                    <a:cubicBezTo>
                      <a:pt x="339878" y="59310"/>
                      <a:pt x="322771" y="76416"/>
                      <a:pt x="301670" y="76416"/>
                    </a:cubicBezTo>
                    <a:lnTo>
                      <a:pt x="38208" y="76416"/>
                    </a:lnTo>
                    <a:cubicBezTo>
                      <a:pt x="28075" y="76416"/>
                      <a:pt x="18356" y="72391"/>
                      <a:pt x="11191" y="65225"/>
                    </a:cubicBezTo>
                    <a:cubicBezTo>
                      <a:pt x="4025" y="58060"/>
                      <a:pt x="0" y="48342"/>
                      <a:pt x="0" y="38208"/>
                    </a:cubicBezTo>
                    <a:lnTo>
                      <a:pt x="0" y="38208"/>
                    </a:lnTo>
                    <a:cubicBezTo>
                      <a:pt x="0" y="28075"/>
                      <a:pt x="4025" y="18356"/>
                      <a:pt x="11191" y="11191"/>
                    </a:cubicBezTo>
                    <a:cubicBezTo>
                      <a:pt x="18356" y="4025"/>
                      <a:pt x="28075" y="0"/>
                      <a:pt x="3820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20" name="Freeform 20"/>
            <p:cNvSpPr/>
            <p:nvPr/>
          </p:nvSpPr>
          <p:spPr>
            <a:xfrm rot="-5400000">
              <a:off x="6121495" y="1899429"/>
              <a:ext cx="307660" cy="510639"/>
            </a:xfrm>
            <a:custGeom>
              <a:avLst/>
              <a:gdLst/>
              <a:ahLst/>
              <a:cxnLst/>
              <a:rect l="l" t="t" r="r" b="b"/>
              <a:pathLst>
                <a:path w="307660" h="510639">
                  <a:moveTo>
                    <a:pt x="0" y="0"/>
                  </a:moveTo>
                  <a:lnTo>
                    <a:pt x="307659" y="0"/>
                  </a:lnTo>
                  <a:lnTo>
                    <a:pt x="307659" y="510638"/>
                  </a:lnTo>
                  <a:lnTo>
                    <a:pt x="0" y="5106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1" name="TextBox 21"/>
            <p:cNvSpPr txBox="1"/>
            <p:nvPr/>
          </p:nvSpPr>
          <p:spPr>
            <a:xfrm>
              <a:off x="3965167" y="1914277"/>
              <a:ext cx="1859415" cy="44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056">
                  <a:solidFill>
                    <a:srgbClr val="000000"/>
                  </a:solidFill>
                  <a:latin typeface="Montserrat Semi-Bold"/>
                </a:rPr>
                <a:t>GS/PUI-LA</a:t>
              </a:r>
            </a:p>
          </p:txBody>
        </p:sp>
        <p:grpSp>
          <p:nvGrpSpPr>
            <p:cNvPr id="22" name="Group 22"/>
            <p:cNvGrpSpPr/>
            <p:nvPr/>
          </p:nvGrpSpPr>
          <p:grpSpPr>
            <a:xfrm>
              <a:off x="3559475" y="2898544"/>
              <a:ext cx="3213633" cy="697785"/>
              <a:chOff x="0" y="0"/>
              <a:chExt cx="339878" cy="73799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339878" cy="73799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3799">
                    <a:moveTo>
                      <a:pt x="36899" y="0"/>
                    </a:moveTo>
                    <a:lnTo>
                      <a:pt x="302978" y="0"/>
                    </a:lnTo>
                    <a:cubicBezTo>
                      <a:pt x="323357" y="0"/>
                      <a:pt x="339878" y="16520"/>
                      <a:pt x="339878" y="36899"/>
                    </a:cubicBezTo>
                    <a:lnTo>
                      <a:pt x="339878" y="36899"/>
                    </a:lnTo>
                    <a:cubicBezTo>
                      <a:pt x="339878" y="46686"/>
                      <a:pt x="335990" y="56071"/>
                      <a:pt x="329070" y="62991"/>
                    </a:cubicBezTo>
                    <a:cubicBezTo>
                      <a:pt x="322150" y="69911"/>
                      <a:pt x="312765" y="73799"/>
                      <a:pt x="302978" y="73799"/>
                    </a:cubicBezTo>
                    <a:lnTo>
                      <a:pt x="36899" y="73799"/>
                    </a:lnTo>
                    <a:cubicBezTo>
                      <a:pt x="16520" y="73799"/>
                      <a:pt x="0" y="57278"/>
                      <a:pt x="0" y="36899"/>
                    </a:cubicBezTo>
                    <a:lnTo>
                      <a:pt x="0" y="36899"/>
                    </a:lnTo>
                    <a:cubicBezTo>
                      <a:pt x="0" y="16520"/>
                      <a:pt x="16520" y="0"/>
                      <a:pt x="36899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25" name="TextBox 25"/>
            <p:cNvSpPr txBox="1"/>
            <p:nvPr/>
          </p:nvSpPr>
          <p:spPr>
            <a:xfrm>
              <a:off x="3965167" y="3020068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GS/OIS-LA1</a:t>
              </a:r>
            </a:p>
          </p:txBody>
        </p:sp>
        <p:grpSp>
          <p:nvGrpSpPr>
            <p:cNvPr id="26" name="Group 26"/>
            <p:cNvGrpSpPr/>
            <p:nvPr/>
          </p:nvGrpSpPr>
          <p:grpSpPr>
            <a:xfrm>
              <a:off x="3559475" y="3994012"/>
              <a:ext cx="3213633" cy="736331"/>
              <a:chOff x="0" y="0"/>
              <a:chExt cx="339878" cy="77875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3870598" y="4180969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PROBLEM SUMMARY</a:t>
              </a:r>
            </a:p>
          </p:txBody>
        </p:sp>
        <p:grpSp>
          <p:nvGrpSpPr>
            <p:cNvPr id="30" name="Group 30"/>
            <p:cNvGrpSpPr/>
            <p:nvPr/>
          </p:nvGrpSpPr>
          <p:grpSpPr>
            <a:xfrm>
              <a:off x="3559475" y="5196604"/>
              <a:ext cx="3213633" cy="736331"/>
              <a:chOff x="0" y="0"/>
              <a:chExt cx="339878" cy="77875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2956270" y="6195535"/>
              <a:ext cx="2017794" cy="693885"/>
              <a:chOff x="0" y="0"/>
              <a:chExt cx="213404" cy="73386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213404" cy="73386"/>
              </a:xfrm>
              <a:custGeom>
                <a:avLst/>
                <a:gdLst/>
                <a:ahLst/>
                <a:cxnLst/>
                <a:rect l="l" t="t" r="r" b="b"/>
                <a:pathLst>
                  <a:path w="213404" h="73386">
                    <a:moveTo>
                      <a:pt x="36693" y="0"/>
                    </a:moveTo>
                    <a:lnTo>
                      <a:pt x="176711" y="0"/>
                    </a:lnTo>
                    <a:cubicBezTo>
                      <a:pt x="186443" y="0"/>
                      <a:pt x="195776" y="3866"/>
                      <a:pt x="202657" y="10747"/>
                    </a:cubicBezTo>
                    <a:cubicBezTo>
                      <a:pt x="209538" y="17628"/>
                      <a:pt x="213404" y="26961"/>
                      <a:pt x="213404" y="36693"/>
                    </a:cubicBezTo>
                    <a:lnTo>
                      <a:pt x="213404" y="36693"/>
                    </a:lnTo>
                    <a:cubicBezTo>
                      <a:pt x="213404" y="56958"/>
                      <a:pt x="196976" y="73386"/>
                      <a:pt x="176711" y="73386"/>
                    </a:cubicBezTo>
                    <a:lnTo>
                      <a:pt x="36693" y="73386"/>
                    </a:lnTo>
                    <a:cubicBezTo>
                      <a:pt x="26961" y="73386"/>
                      <a:pt x="17628" y="69520"/>
                      <a:pt x="10747" y="62639"/>
                    </a:cubicBezTo>
                    <a:cubicBezTo>
                      <a:pt x="3866" y="55758"/>
                      <a:pt x="0" y="46425"/>
                      <a:pt x="0" y="36693"/>
                    </a:cubicBezTo>
                    <a:lnTo>
                      <a:pt x="0" y="36693"/>
                    </a:lnTo>
                    <a:cubicBezTo>
                      <a:pt x="0" y="26961"/>
                      <a:pt x="3866" y="17628"/>
                      <a:pt x="10747" y="10747"/>
                    </a:cubicBezTo>
                    <a:cubicBezTo>
                      <a:pt x="17628" y="3866"/>
                      <a:pt x="26961" y="0"/>
                      <a:pt x="36693" y="0"/>
                    </a:cubicBezTo>
                    <a:close/>
                  </a:path>
                </a:pathLst>
              </a:custGeom>
              <a:solidFill>
                <a:srgbClr val="26AE60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r>
                  <a:rPr lang="en-US" sz="2001">
                    <a:solidFill>
                      <a:srgbClr val="000000"/>
                    </a:solidFill>
                    <a:latin typeface="Montserrat Classic"/>
                  </a:rPr>
                  <a:t>CREATE</a:t>
                </a:r>
              </a:p>
            </p:txBody>
          </p:sp>
        </p:grpSp>
        <p:sp>
          <p:nvSpPr>
            <p:cNvPr id="36" name="TextBox 36"/>
            <p:cNvSpPr txBox="1"/>
            <p:nvPr/>
          </p:nvSpPr>
          <p:spPr>
            <a:xfrm>
              <a:off x="3870598" y="5383562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COST REDUCTION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7474223" y="3738245"/>
            <a:ext cx="6012942" cy="5735008"/>
            <a:chOff x="0" y="0"/>
            <a:chExt cx="8017256" cy="7646677"/>
          </a:xfrm>
        </p:grpSpPr>
        <p:sp>
          <p:nvSpPr>
            <p:cNvPr id="38" name="AutoShape 38"/>
            <p:cNvSpPr/>
            <p:nvPr/>
          </p:nvSpPr>
          <p:spPr>
            <a:xfrm>
              <a:off x="0" y="0"/>
              <a:ext cx="8017256" cy="7646677"/>
            </a:xfrm>
            <a:prstGeom prst="rect">
              <a:avLst/>
            </a:prstGeom>
            <a:solidFill>
              <a:srgbClr val="FFFFFF">
                <a:alpha val="14902"/>
              </a:srgbClr>
            </a:solidFill>
          </p:spPr>
        </p:sp>
        <p:grpSp>
          <p:nvGrpSpPr>
            <p:cNvPr id="39" name="Group 39"/>
            <p:cNvGrpSpPr/>
            <p:nvPr/>
          </p:nvGrpSpPr>
          <p:grpSpPr>
            <a:xfrm>
              <a:off x="658824" y="817054"/>
              <a:ext cx="6699608" cy="6303328"/>
              <a:chOff x="0" y="0"/>
              <a:chExt cx="1056553" cy="994058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1056553" cy="994058"/>
              </a:xfrm>
              <a:custGeom>
                <a:avLst/>
                <a:gdLst/>
                <a:ahLst/>
                <a:cxnLst/>
                <a:rect l="l" t="t" r="r" b="b"/>
                <a:pathLst>
                  <a:path w="1056553" h="994058">
                    <a:moveTo>
                      <a:pt x="0" y="0"/>
                    </a:moveTo>
                    <a:lnTo>
                      <a:pt x="1056553" y="0"/>
                    </a:lnTo>
                    <a:lnTo>
                      <a:pt x="1056553" y="994058"/>
                    </a:lnTo>
                    <a:lnTo>
                      <a:pt x="0" y="994058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63629" tIns="63629" rIns="63629" bIns="6362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42" name="Group 42"/>
            <p:cNvGrpSpPr/>
            <p:nvPr/>
          </p:nvGrpSpPr>
          <p:grpSpPr>
            <a:xfrm>
              <a:off x="2985256" y="6195535"/>
              <a:ext cx="2017794" cy="693885"/>
              <a:chOff x="0" y="0"/>
              <a:chExt cx="213404" cy="73386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213404" cy="73386"/>
              </a:xfrm>
              <a:custGeom>
                <a:avLst/>
                <a:gdLst/>
                <a:ahLst/>
                <a:cxnLst/>
                <a:rect l="l" t="t" r="r" b="b"/>
                <a:pathLst>
                  <a:path w="213404" h="73386">
                    <a:moveTo>
                      <a:pt x="36693" y="0"/>
                    </a:moveTo>
                    <a:lnTo>
                      <a:pt x="176711" y="0"/>
                    </a:lnTo>
                    <a:cubicBezTo>
                      <a:pt x="186443" y="0"/>
                      <a:pt x="195776" y="3866"/>
                      <a:pt x="202657" y="10747"/>
                    </a:cubicBezTo>
                    <a:cubicBezTo>
                      <a:pt x="209538" y="17628"/>
                      <a:pt x="213404" y="26961"/>
                      <a:pt x="213404" y="36693"/>
                    </a:cubicBezTo>
                    <a:lnTo>
                      <a:pt x="213404" y="36693"/>
                    </a:lnTo>
                    <a:cubicBezTo>
                      <a:pt x="213404" y="56958"/>
                      <a:pt x="196976" y="73386"/>
                      <a:pt x="176711" y="73386"/>
                    </a:cubicBezTo>
                    <a:lnTo>
                      <a:pt x="36693" y="73386"/>
                    </a:lnTo>
                    <a:cubicBezTo>
                      <a:pt x="26961" y="73386"/>
                      <a:pt x="17628" y="69520"/>
                      <a:pt x="10747" y="62639"/>
                    </a:cubicBezTo>
                    <a:cubicBezTo>
                      <a:pt x="3866" y="55758"/>
                      <a:pt x="0" y="46425"/>
                      <a:pt x="0" y="36693"/>
                    </a:cubicBezTo>
                    <a:lnTo>
                      <a:pt x="0" y="36693"/>
                    </a:lnTo>
                    <a:cubicBezTo>
                      <a:pt x="0" y="26961"/>
                      <a:pt x="3866" y="17628"/>
                      <a:pt x="10747" y="10747"/>
                    </a:cubicBezTo>
                    <a:cubicBezTo>
                      <a:pt x="17628" y="3866"/>
                      <a:pt x="26961" y="0"/>
                      <a:pt x="36693" y="0"/>
                    </a:cubicBezTo>
                    <a:close/>
                  </a:path>
                </a:pathLst>
              </a:custGeom>
              <a:solidFill>
                <a:srgbClr val="26AE60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r>
                  <a:rPr lang="en-US" sz="2001">
                    <a:solidFill>
                      <a:srgbClr val="000000"/>
                    </a:solidFill>
                    <a:latin typeface="Montserrat Classic"/>
                  </a:rPr>
                  <a:t>CREATE</a:t>
                </a:r>
              </a:p>
            </p:txBody>
          </p:sp>
        </p:grpSp>
        <p:sp>
          <p:nvSpPr>
            <p:cNvPr id="45" name="TextBox 45"/>
            <p:cNvSpPr txBox="1"/>
            <p:nvPr/>
          </p:nvSpPr>
          <p:spPr>
            <a:xfrm>
              <a:off x="240618" y="111448"/>
              <a:ext cx="1322792" cy="441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5"/>
                </a:lnSpc>
                <a:spcBef>
                  <a:spcPct val="0"/>
                </a:spcBef>
              </a:pPr>
              <a:r>
                <a:rPr lang="en-US" sz="2004" spc="176">
                  <a:solidFill>
                    <a:srgbClr val="FFFFFF"/>
                  </a:solidFill>
                  <a:latin typeface="DM Sans"/>
                </a:rPr>
                <a:t>CASE Y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2561217" y="903014"/>
              <a:ext cx="2952795" cy="4961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8"/>
                </a:lnSpc>
                <a:spcBef>
                  <a:spcPct val="0"/>
                </a:spcBef>
              </a:pPr>
              <a:r>
                <a:rPr lang="en-US" sz="2256">
                  <a:solidFill>
                    <a:srgbClr val="000000"/>
                  </a:solidFill>
                  <a:latin typeface="Montserrat Classic"/>
                </a:rPr>
                <a:t>IMPROVEMENT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1207726" y="1786388"/>
              <a:ext cx="2100965" cy="618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931"/>
                </a:lnSpc>
                <a:spcBef>
                  <a:spcPct val="0"/>
                </a:spcBef>
              </a:pP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CURRENT </a:t>
              </a:r>
              <a:r>
                <a:rPr lang="en-US" sz="1379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 ORGANIZATION</a:t>
              </a:r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629838" y="3105959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DEPARTAMENT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629838" y="4136701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SUMMARY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687810" y="5342424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SCHMIED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</a:t>
              </a:r>
            </a:p>
          </p:txBody>
        </p:sp>
        <p:grpSp>
          <p:nvGrpSpPr>
            <p:cNvPr id="51" name="Group 51"/>
            <p:cNvGrpSpPr/>
            <p:nvPr/>
          </p:nvGrpSpPr>
          <p:grpSpPr>
            <a:xfrm>
              <a:off x="3588461" y="1748485"/>
              <a:ext cx="3213633" cy="722535"/>
              <a:chOff x="0" y="0"/>
              <a:chExt cx="339878" cy="76416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339878" cy="76416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6416">
                    <a:moveTo>
                      <a:pt x="38208" y="0"/>
                    </a:moveTo>
                    <a:lnTo>
                      <a:pt x="301670" y="0"/>
                    </a:lnTo>
                    <a:cubicBezTo>
                      <a:pt x="311803" y="0"/>
                      <a:pt x="321521" y="4025"/>
                      <a:pt x="328687" y="11191"/>
                    </a:cubicBezTo>
                    <a:cubicBezTo>
                      <a:pt x="335852" y="18356"/>
                      <a:pt x="339878" y="28075"/>
                      <a:pt x="339878" y="38208"/>
                    </a:cubicBezTo>
                    <a:lnTo>
                      <a:pt x="339878" y="38208"/>
                    </a:lnTo>
                    <a:cubicBezTo>
                      <a:pt x="339878" y="59310"/>
                      <a:pt x="322771" y="76416"/>
                      <a:pt x="301670" y="76416"/>
                    </a:cubicBezTo>
                    <a:lnTo>
                      <a:pt x="38208" y="76416"/>
                    </a:lnTo>
                    <a:cubicBezTo>
                      <a:pt x="28075" y="76416"/>
                      <a:pt x="18356" y="72391"/>
                      <a:pt x="11191" y="65225"/>
                    </a:cubicBezTo>
                    <a:cubicBezTo>
                      <a:pt x="4025" y="58060"/>
                      <a:pt x="0" y="48342"/>
                      <a:pt x="0" y="38208"/>
                    </a:cubicBezTo>
                    <a:lnTo>
                      <a:pt x="0" y="38208"/>
                    </a:lnTo>
                    <a:cubicBezTo>
                      <a:pt x="0" y="28075"/>
                      <a:pt x="4025" y="18356"/>
                      <a:pt x="11191" y="11191"/>
                    </a:cubicBezTo>
                    <a:cubicBezTo>
                      <a:pt x="18356" y="4025"/>
                      <a:pt x="28075" y="0"/>
                      <a:pt x="3820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54" name="Freeform 54"/>
            <p:cNvSpPr/>
            <p:nvPr/>
          </p:nvSpPr>
          <p:spPr>
            <a:xfrm rot="-5400000">
              <a:off x="6150480" y="1864685"/>
              <a:ext cx="307660" cy="510639"/>
            </a:xfrm>
            <a:custGeom>
              <a:avLst/>
              <a:gdLst/>
              <a:ahLst/>
              <a:cxnLst/>
              <a:rect l="l" t="t" r="r" b="b"/>
              <a:pathLst>
                <a:path w="307660" h="510639">
                  <a:moveTo>
                    <a:pt x="0" y="0"/>
                  </a:moveTo>
                  <a:lnTo>
                    <a:pt x="307660" y="0"/>
                  </a:lnTo>
                  <a:lnTo>
                    <a:pt x="307660" y="510639"/>
                  </a:lnTo>
                  <a:lnTo>
                    <a:pt x="0" y="510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5" name="TextBox 55"/>
            <p:cNvSpPr txBox="1"/>
            <p:nvPr/>
          </p:nvSpPr>
          <p:spPr>
            <a:xfrm>
              <a:off x="3994152" y="1879534"/>
              <a:ext cx="1859415" cy="44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056">
                  <a:solidFill>
                    <a:srgbClr val="000000"/>
                  </a:solidFill>
                  <a:latin typeface="Montserrat Semi-Bold"/>
                </a:rPr>
                <a:t>KT/BC-ZZ</a:t>
              </a:r>
            </a:p>
          </p:txBody>
        </p:sp>
        <p:grpSp>
          <p:nvGrpSpPr>
            <p:cNvPr id="56" name="Group 56"/>
            <p:cNvGrpSpPr/>
            <p:nvPr/>
          </p:nvGrpSpPr>
          <p:grpSpPr>
            <a:xfrm>
              <a:off x="3588461" y="2863801"/>
              <a:ext cx="3213633" cy="697785"/>
              <a:chOff x="0" y="0"/>
              <a:chExt cx="339878" cy="73799"/>
            </a:xfrm>
          </p:grpSpPr>
          <p:sp>
            <p:nvSpPr>
              <p:cNvPr id="57" name="Freeform 57"/>
              <p:cNvSpPr/>
              <p:nvPr/>
            </p:nvSpPr>
            <p:spPr>
              <a:xfrm>
                <a:off x="0" y="0"/>
                <a:ext cx="339878" cy="73799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3799">
                    <a:moveTo>
                      <a:pt x="36899" y="0"/>
                    </a:moveTo>
                    <a:lnTo>
                      <a:pt x="302978" y="0"/>
                    </a:lnTo>
                    <a:cubicBezTo>
                      <a:pt x="323357" y="0"/>
                      <a:pt x="339878" y="16520"/>
                      <a:pt x="339878" y="36899"/>
                    </a:cubicBezTo>
                    <a:lnTo>
                      <a:pt x="339878" y="36899"/>
                    </a:lnTo>
                    <a:cubicBezTo>
                      <a:pt x="339878" y="46686"/>
                      <a:pt x="335990" y="56071"/>
                      <a:pt x="329070" y="62991"/>
                    </a:cubicBezTo>
                    <a:cubicBezTo>
                      <a:pt x="322150" y="69911"/>
                      <a:pt x="312765" y="73799"/>
                      <a:pt x="302978" y="73799"/>
                    </a:cubicBezTo>
                    <a:lnTo>
                      <a:pt x="36899" y="73799"/>
                    </a:lnTo>
                    <a:cubicBezTo>
                      <a:pt x="16520" y="73799"/>
                      <a:pt x="0" y="57278"/>
                      <a:pt x="0" y="36899"/>
                    </a:cubicBezTo>
                    <a:lnTo>
                      <a:pt x="0" y="36899"/>
                    </a:lnTo>
                    <a:cubicBezTo>
                      <a:pt x="0" y="16520"/>
                      <a:pt x="16520" y="0"/>
                      <a:pt x="36899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58" name="TextBox 58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59" name="TextBox 59"/>
            <p:cNvSpPr txBox="1"/>
            <p:nvPr/>
          </p:nvSpPr>
          <p:spPr>
            <a:xfrm>
              <a:off x="4265570" y="2975072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-</a:t>
              </a:r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4265570" y="4409425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-</a:t>
              </a:r>
            </a:p>
          </p:txBody>
        </p:sp>
        <p:grpSp>
          <p:nvGrpSpPr>
            <p:cNvPr id="61" name="Group 61"/>
            <p:cNvGrpSpPr/>
            <p:nvPr/>
          </p:nvGrpSpPr>
          <p:grpSpPr>
            <a:xfrm>
              <a:off x="3588461" y="3959268"/>
              <a:ext cx="3213633" cy="736331"/>
              <a:chOff x="0" y="0"/>
              <a:chExt cx="339878" cy="77875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64" name="TextBox 64"/>
            <p:cNvSpPr txBox="1"/>
            <p:nvPr/>
          </p:nvSpPr>
          <p:spPr>
            <a:xfrm>
              <a:off x="4265570" y="4086683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@FEV7CA</a:t>
              </a:r>
            </a:p>
          </p:txBody>
        </p:sp>
        <p:grpSp>
          <p:nvGrpSpPr>
            <p:cNvPr id="65" name="Group 65"/>
            <p:cNvGrpSpPr/>
            <p:nvPr/>
          </p:nvGrpSpPr>
          <p:grpSpPr>
            <a:xfrm>
              <a:off x="3588461" y="5161861"/>
              <a:ext cx="3213633" cy="736331"/>
              <a:chOff x="0" y="0"/>
              <a:chExt cx="339878" cy="77875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67" name="TextBox 67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68" name="TextBox 68"/>
            <p:cNvSpPr txBox="1"/>
            <p:nvPr/>
          </p:nvSpPr>
          <p:spPr>
            <a:xfrm>
              <a:off x="3899584" y="5348818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COST REDUCTION</a:t>
              </a:r>
            </a:p>
          </p:txBody>
        </p:sp>
      </p:grpSp>
      <p:grpSp>
        <p:nvGrpSpPr>
          <p:cNvPr id="72" name="Agrupar 71">
            <a:extLst>
              <a:ext uri="{FF2B5EF4-FFF2-40B4-BE49-F238E27FC236}">
                <a16:creationId xmlns:a16="http://schemas.microsoft.com/office/drawing/2014/main" id="{7D740143-69FB-52B0-A6B4-6F49DFA40A4D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E99C33AF-04DB-01DC-D49C-9E2C838B4F8A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74" name="TextBox 8">
              <a:extLst>
                <a:ext uri="{FF2B5EF4-FFF2-40B4-BE49-F238E27FC236}">
                  <a16:creationId xmlns:a16="http://schemas.microsoft.com/office/drawing/2014/main" id="{562EAB50-D711-F0E4-B11F-249B649B4B2F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00716" y="2714970"/>
            <a:ext cx="13486567" cy="5847660"/>
            <a:chOff x="0" y="0"/>
            <a:chExt cx="17982090" cy="77968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t="17480" b="17480"/>
            <a:stretch>
              <a:fillRect/>
            </a:stretch>
          </p:blipFill>
          <p:spPr>
            <a:xfrm>
              <a:off x="0" y="0"/>
              <a:ext cx="17982090" cy="7796879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rot="-5400000">
            <a:off x="-2552428" y="3756121"/>
            <a:ext cx="8964139" cy="9613018"/>
          </a:xfrm>
          <a:custGeom>
            <a:avLst/>
            <a:gdLst/>
            <a:ahLst/>
            <a:cxnLst/>
            <a:rect l="l" t="t" r="r" b="b"/>
            <a:pathLst>
              <a:path w="8964139" h="9613018">
                <a:moveTo>
                  <a:pt x="0" y="0"/>
                </a:moveTo>
                <a:lnTo>
                  <a:pt x="8964139" y="0"/>
                </a:lnTo>
                <a:lnTo>
                  <a:pt x="8964139" y="9613018"/>
                </a:lnTo>
                <a:lnTo>
                  <a:pt x="0" y="96130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>
            <a:off x="2575049" y="4401528"/>
            <a:ext cx="3986770" cy="4335434"/>
          </a:xfrm>
          <a:custGeom>
            <a:avLst/>
            <a:gdLst/>
            <a:ahLst/>
            <a:cxnLst/>
            <a:rect l="l" t="t" r="r" b="b"/>
            <a:pathLst>
              <a:path w="3986770" h="4335434">
                <a:moveTo>
                  <a:pt x="0" y="0"/>
                </a:moveTo>
                <a:lnTo>
                  <a:pt x="3986769" y="0"/>
                </a:lnTo>
                <a:lnTo>
                  <a:pt x="3986769" y="4335434"/>
                </a:lnTo>
                <a:lnTo>
                  <a:pt x="0" y="4335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4847" t="-121731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523204" y="1294512"/>
            <a:ext cx="10005593" cy="4639908"/>
          </a:xfrm>
          <a:custGeom>
            <a:avLst/>
            <a:gdLst/>
            <a:ahLst/>
            <a:cxnLst/>
            <a:rect l="l" t="t" r="r" b="b"/>
            <a:pathLst>
              <a:path w="10005593" h="4639908">
                <a:moveTo>
                  <a:pt x="0" y="0"/>
                </a:moveTo>
                <a:lnTo>
                  <a:pt x="10005592" y="0"/>
                </a:lnTo>
                <a:lnTo>
                  <a:pt x="10005592" y="4639908"/>
                </a:lnTo>
                <a:lnTo>
                  <a:pt x="0" y="46399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77365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523204" y="2714970"/>
            <a:ext cx="3364080" cy="3219450"/>
          </a:xfrm>
          <a:custGeom>
            <a:avLst/>
            <a:gdLst/>
            <a:ahLst/>
            <a:cxnLst/>
            <a:rect l="l" t="t" r="r" b="b"/>
            <a:pathLst>
              <a:path w="3364080" h="3219450">
                <a:moveTo>
                  <a:pt x="0" y="0"/>
                </a:moveTo>
                <a:lnTo>
                  <a:pt x="3364080" y="0"/>
                </a:lnTo>
                <a:lnTo>
                  <a:pt x="3364080" y="3219450"/>
                </a:lnTo>
                <a:lnTo>
                  <a:pt x="0" y="32194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55621" r="-197424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4132481" y="3200889"/>
            <a:ext cx="10023037" cy="4875821"/>
            <a:chOff x="0" y="0"/>
            <a:chExt cx="13364050" cy="6501095"/>
          </a:xfrm>
        </p:grpSpPr>
        <p:sp>
          <p:nvSpPr>
            <p:cNvPr id="9" name="TextBox 9"/>
            <p:cNvSpPr txBox="1"/>
            <p:nvPr/>
          </p:nvSpPr>
          <p:spPr>
            <a:xfrm>
              <a:off x="0" y="0"/>
              <a:ext cx="13364050" cy="5334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920"/>
                </a:lnSpc>
                <a:spcBef>
                  <a:spcPct val="0"/>
                </a:spcBef>
              </a:pPr>
              <a:r>
                <a:rPr lang="en-US" sz="6600">
                  <a:solidFill>
                    <a:srgbClr val="FFFFFF"/>
                  </a:solidFill>
                  <a:latin typeface="Nourd Bold"/>
                </a:rPr>
                <a:t>“If you define the problem correctly, you almost have the solution.”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502500" y="5856402"/>
              <a:ext cx="10359050" cy="644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59"/>
                </a:lnSpc>
                <a:spcBef>
                  <a:spcPct val="0"/>
                </a:spcBef>
              </a:pPr>
              <a:r>
                <a:rPr lang="en-US" sz="2899">
                  <a:solidFill>
                    <a:srgbClr val="FFFFFF"/>
                  </a:solidFill>
                  <a:latin typeface="DM Sans"/>
                </a:rPr>
                <a:t>–​ Steve Jobs</a:t>
              </a:r>
            </a:p>
          </p:txBody>
        </p:sp>
      </p:grpSp>
      <p:sp>
        <p:nvSpPr>
          <p:cNvPr id="11" name="AutoShape 11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622504D1-0608-0D00-8A03-77F12A77A2A6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D3A66363-2947-0039-7A00-3DFB837F1624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17" name="TextBox 8">
              <a:extLst>
                <a:ext uri="{FF2B5EF4-FFF2-40B4-BE49-F238E27FC236}">
                  <a16:creationId xmlns:a16="http://schemas.microsoft.com/office/drawing/2014/main" id="{5C5C8079-125B-D926-482A-C07FE2BD56A5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028700" y="3221228"/>
            <a:ext cx="16230600" cy="6199032"/>
            <a:chOff x="0" y="0"/>
            <a:chExt cx="21640800" cy="8265375"/>
          </a:xfrm>
        </p:grpSpPr>
        <p:sp>
          <p:nvSpPr>
            <p:cNvPr id="7" name="AutoShape 7"/>
            <p:cNvSpPr/>
            <p:nvPr/>
          </p:nvSpPr>
          <p:spPr>
            <a:xfrm>
              <a:off x="0" y="618698"/>
              <a:ext cx="8017256" cy="7646677"/>
            </a:xfrm>
            <a:prstGeom prst="rect">
              <a:avLst/>
            </a:prstGeom>
            <a:solidFill>
              <a:srgbClr val="FFFFFF">
                <a:alpha val="14902"/>
              </a:srgbClr>
            </a:solidFill>
          </p:spPr>
        </p:sp>
        <p:grpSp>
          <p:nvGrpSpPr>
            <p:cNvPr id="8" name="Group 8"/>
            <p:cNvGrpSpPr/>
            <p:nvPr/>
          </p:nvGrpSpPr>
          <p:grpSpPr>
            <a:xfrm>
              <a:off x="658824" y="1383577"/>
              <a:ext cx="6699608" cy="6355503"/>
              <a:chOff x="0" y="0"/>
              <a:chExt cx="1056553" cy="100228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056553" cy="1002286"/>
              </a:xfrm>
              <a:custGeom>
                <a:avLst/>
                <a:gdLst/>
                <a:ahLst/>
                <a:cxnLst/>
                <a:rect l="l" t="t" r="r" b="b"/>
                <a:pathLst>
                  <a:path w="1056553" h="1002286">
                    <a:moveTo>
                      <a:pt x="0" y="0"/>
                    </a:moveTo>
                    <a:lnTo>
                      <a:pt x="1056553" y="0"/>
                    </a:lnTo>
                    <a:lnTo>
                      <a:pt x="1056553" y="1002286"/>
                    </a:lnTo>
                    <a:lnTo>
                      <a:pt x="0" y="100228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63629" tIns="63629" rIns="63629" bIns="6362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3559475" y="2401927"/>
              <a:ext cx="3213633" cy="722535"/>
              <a:chOff x="0" y="0"/>
              <a:chExt cx="339878" cy="76416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339878" cy="76416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6416">
                    <a:moveTo>
                      <a:pt x="38208" y="0"/>
                    </a:moveTo>
                    <a:lnTo>
                      <a:pt x="301670" y="0"/>
                    </a:lnTo>
                    <a:cubicBezTo>
                      <a:pt x="311803" y="0"/>
                      <a:pt x="321521" y="4025"/>
                      <a:pt x="328687" y="11191"/>
                    </a:cubicBezTo>
                    <a:cubicBezTo>
                      <a:pt x="335852" y="18356"/>
                      <a:pt x="339878" y="28075"/>
                      <a:pt x="339878" y="38208"/>
                    </a:cubicBezTo>
                    <a:lnTo>
                      <a:pt x="339878" y="38208"/>
                    </a:lnTo>
                    <a:cubicBezTo>
                      <a:pt x="339878" y="59310"/>
                      <a:pt x="322771" y="76416"/>
                      <a:pt x="301670" y="76416"/>
                    </a:cubicBezTo>
                    <a:lnTo>
                      <a:pt x="38208" y="76416"/>
                    </a:lnTo>
                    <a:cubicBezTo>
                      <a:pt x="28075" y="76416"/>
                      <a:pt x="18356" y="72391"/>
                      <a:pt x="11191" y="65225"/>
                    </a:cubicBezTo>
                    <a:cubicBezTo>
                      <a:pt x="4025" y="58060"/>
                      <a:pt x="0" y="48342"/>
                      <a:pt x="0" y="38208"/>
                    </a:cubicBezTo>
                    <a:lnTo>
                      <a:pt x="0" y="38208"/>
                    </a:lnTo>
                    <a:cubicBezTo>
                      <a:pt x="0" y="28075"/>
                      <a:pt x="4025" y="18356"/>
                      <a:pt x="11191" y="11191"/>
                    </a:cubicBezTo>
                    <a:cubicBezTo>
                      <a:pt x="18356" y="4025"/>
                      <a:pt x="28075" y="0"/>
                      <a:pt x="3820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14" name="Freeform 14"/>
            <p:cNvSpPr/>
            <p:nvPr/>
          </p:nvSpPr>
          <p:spPr>
            <a:xfrm rot="-5400000">
              <a:off x="6121495" y="2518127"/>
              <a:ext cx="307660" cy="510639"/>
            </a:xfrm>
            <a:custGeom>
              <a:avLst/>
              <a:gdLst/>
              <a:ahLst/>
              <a:cxnLst/>
              <a:rect l="l" t="t" r="r" b="b"/>
              <a:pathLst>
                <a:path w="307660" h="510639">
                  <a:moveTo>
                    <a:pt x="0" y="0"/>
                  </a:moveTo>
                  <a:lnTo>
                    <a:pt x="307659" y="0"/>
                  </a:lnTo>
                  <a:lnTo>
                    <a:pt x="307659" y="510639"/>
                  </a:lnTo>
                  <a:lnTo>
                    <a:pt x="0" y="510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15" name="Group 15"/>
            <p:cNvGrpSpPr/>
            <p:nvPr/>
          </p:nvGrpSpPr>
          <p:grpSpPr>
            <a:xfrm>
              <a:off x="3559475" y="3517243"/>
              <a:ext cx="3213633" cy="697785"/>
              <a:chOff x="0" y="0"/>
              <a:chExt cx="339878" cy="73799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339878" cy="73799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3799">
                    <a:moveTo>
                      <a:pt x="36899" y="0"/>
                    </a:moveTo>
                    <a:lnTo>
                      <a:pt x="302978" y="0"/>
                    </a:lnTo>
                    <a:cubicBezTo>
                      <a:pt x="323357" y="0"/>
                      <a:pt x="339878" y="16520"/>
                      <a:pt x="339878" y="36899"/>
                    </a:cubicBezTo>
                    <a:lnTo>
                      <a:pt x="339878" y="36899"/>
                    </a:lnTo>
                    <a:cubicBezTo>
                      <a:pt x="339878" y="46686"/>
                      <a:pt x="335990" y="56071"/>
                      <a:pt x="329070" y="62991"/>
                    </a:cubicBezTo>
                    <a:cubicBezTo>
                      <a:pt x="322150" y="69911"/>
                      <a:pt x="312765" y="73799"/>
                      <a:pt x="302978" y="73799"/>
                    </a:cubicBezTo>
                    <a:lnTo>
                      <a:pt x="36899" y="73799"/>
                    </a:lnTo>
                    <a:cubicBezTo>
                      <a:pt x="16520" y="73799"/>
                      <a:pt x="0" y="57278"/>
                      <a:pt x="0" y="36899"/>
                    </a:cubicBezTo>
                    <a:lnTo>
                      <a:pt x="0" y="36899"/>
                    </a:lnTo>
                    <a:cubicBezTo>
                      <a:pt x="0" y="16520"/>
                      <a:pt x="16520" y="0"/>
                      <a:pt x="36899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3559475" y="4612710"/>
              <a:ext cx="3213633" cy="736331"/>
              <a:chOff x="0" y="0"/>
              <a:chExt cx="339878" cy="7787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3559475" y="5815303"/>
              <a:ext cx="3213633" cy="736331"/>
              <a:chOff x="0" y="0"/>
              <a:chExt cx="339878" cy="77875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2956270" y="6814233"/>
              <a:ext cx="2017794" cy="693885"/>
              <a:chOff x="0" y="0"/>
              <a:chExt cx="213404" cy="73386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213404" cy="73386"/>
              </a:xfrm>
              <a:custGeom>
                <a:avLst/>
                <a:gdLst/>
                <a:ahLst/>
                <a:cxnLst/>
                <a:rect l="l" t="t" r="r" b="b"/>
                <a:pathLst>
                  <a:path w="213404" h="73386">
                    <a:moveTo>
                      <a:pt x="36693" y="0"/>
                    </a:moveTo>
                    <a:lnTo>
                      <a:pt x="176711" y="0"/>
                    </a:lnTo>
                    <a:cubicBezTo>
                      <a:pt x="186443" y="0"/>
                      <a:pt x="195776" y="3866"/>
                      <a:pt x="202657" y="10747"/>
                    </a:cubicBezTo>
                    <a:cubicBezTo>
                      <a:pt x="209538" y="17628"/>
                      <a:pt x="213404" y="26961"/>
                      <a:pt x="213404" y="36693"/>
                    </a:cubicBezTo>
                    <a:lnTo>
                      <a:pt x="213404" y="36693"/>
                    </a:lnTo>
                    <a:cubicBezTo>
                      <a:pt x="213404" y="56958"/>
                      <a:pt x="196976" y="73386"/>
                      <a:pt x="176711" y="73386"/>
                    </a:cubicBezTo>
                    <a:lnTo>
                      <a:pt x="36693" y="73386"/>
                    </a:lnTo>
                    <a:cubicBezTo>
                      <a:pt x="26961" y="73386"/>
                      <a:pt x="17628" y="69520"/>
                      <a:pt x="10747" y="62639"/>
                    </a:cubicBezTo>
                    <a:cubicBezTo>
                      <a:pt x="3866" y="55758"/>
                      <a:pt x="0" y="46425"/>
                      <a:pt x="0" y="36693"/>
                    </a:cubicBezTo>
                    <a:lnTo>
                      <a:pt x="0" y="36693"/>
                    </a:lnTo>
                    <a:cubicBezTo>
                      <a:pt x="0" y="26961"/>
                      <a:pt x="3866" y="17628"/>
                      <a:pt x="10747" y="10747"/>
                    </a:cubicBezTo>
                    <a:cubicBezTo>
                      <a:pt x="17628" y="3866"/>
                      <a:pt x="26961" y="0"/>
                      <a:pt x="36693" y="0"/>
                    </a:cubicBezTo>
                    <a:close/>
                  </a:path>
                </a:pathLst>
              </a:custGeom>
              <a:solidFill>
                <a:srgbClr val="26AE60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r>
                  <a:rPr lang="en-US" sz="2001">
                    <a:solidFill>
                      <a:srgbClr val="000000"/>
                    </a:solidFill>
                    <a:latin typeface="Montserrat Classic"/>
                  </a:rPr>
                  <a:t>VERIFY</a:t>
                </a:r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213611" y="709786"/>
              <a:ext cx="4952680" cy="441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5"/>
                </a:lnSpc>
                <a:spcBef>
                  <a:spcPct val="0"/>
                </a:spcBef>
              </a:pPr>
              <a:r>
                <a:rPr lang="en-US" sz="2004" spc="176">
                  <a:solidFill>
                    <a:srgbClr val="FFFFFF"/>
                  </a:solidFill>
                  <a:latin typeface="DM Sans"/>
                </a:rPr>
                <a:t>STANDARD IMPROVEMENT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178740" y="2439829"/>
              <a:ext cx="2100965" cy="618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931"/>
                </a:lnSpc>
                <a:spcBef>
                  <a:spcPct val="0"/>
                </a:spcBef>
              </a:pP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CURRENT </a:t>
              </a:r>
              <a:r>
                <a:rPr lang="en-US" sz="1379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 ORGANIZATION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600852" y="3759400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DEPARTAMENT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600852" y="4790143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SUMMARY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614863" y="5820885"/>
              <a:ext cx="2678853" cy="687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MAJOR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</a:t>
              </a:r>
            </a:p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BENEFITS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3965167" y="2532975"/>
              <a:ext cx="1859415" cy="44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056">
                  <a:solidFill>
                    <a:srgbClr val="000000"/>
                  </a:solidFill>
                  <a:latin typeface="Montserrat Semi-Bold"/>
                </a:rPr>
                <a:t>GS/PUI-LA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3965167" y="3638767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GS/OIS-LA1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3870598" y="4799668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PROBLEM SUMMARY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3870598" y="6002260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COST REDUCTION</a:t>
              </a:r>
            </a:p>
          </p:txBody>
        </p:sp>
        <p:grpSp>
          <p:nvGrpSpPr>
            <p:cNvPr id="36" name="Group 36"/>
            <p:cNvGrpSpPr/>
            <p:nvPr/>
          </p:nvGrpSpPr>
          <p:grpSpPr>
            <a:xfrm>
              <a:off x="1454950" y="1546675"/>
              <a:ext cx="5107356" cy="628577"/>
              <a:chOff x="0" y="0"/>
              <a:chExt cx="1008860" cy="124163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1008860" cy="124163"/>
              </a:xfrm>
              <a:custGeom>
                <a:avLst/>
                <a:gdLst/>
                <a:ahLst/>
                <a:cxnLst/>
                <a:rect l="l" t="t" r="r" b="b"/>
                <a:pathLst>
                  <a:path w="1008860" h="124163">
                    <a:moveTo>
                      <a:pt x="62082" y="0"/>
                    </a:moveTo>
                    <a:lnTo>
                      <a:pt x="946779" y="0"/>
                    </a:lnTo>
                    <a:cubicBezTo>
                      <a:pt x="981066" y="0"/>
                      <a:pt x="1008860" y="27795"/>
                      <a:pt x="1008860" y="62082"/>
                    </a:cubicBezTo>
                    <a:lnTo>
                      <a:pt x="1008860" y="62082"/>
                    </a:lnTo>
                    <a:cubicBezTo>
                      <a:pt x="1008860" y="78547"/>
                      <a:pt x="1002320" y="94337"/>
                      <a:pt x="990677" y="105980"/>
                    </a:cubicBezTo>
                    <a:cubicBezTo>
                      <a:pt x="979035" y="117623"/>
                      <a:pt x="963244" y="124163"/>
                      <a:pt x="946779" y="124163"/>
                    </a:cubicBezTo>
                    <a:lnTo>
                      <a:pt x="62082" y="124163"/>
                    </a:lnTo>
                    <a:cubicBezTo>
                      <a:pt x="27795" y="124163"/>
                      <a:pt x="0" y="96368"/>
                      <a:pt x="0" y="62082"/>
                    </a:cubicBezTo>
                    <a:lnTo>
                      <a:pt x="0" y="62082"/>
                    </a:lnTo>
                    <a:cubicBezTo>
                      <a:pt x="0" y="27795"/>
                      <a:pt x="27795" y="0"/>
                      <a:pt x="6208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39" name="Freeform 39"/>
            <p:cNvSpPr/>
            <p:nvPr/>
          </p:nvSpPr>
          <p:spPr>
            <a:xfrm>
              <a:off x="1640501" y="1641887"/>
              <a:ext cx="311291" cy="387353"/>
            </a:xfrm>
            <a:custGeom>
              <a:avLst/>
              <a:gdLst/>
              <a:ahLst/>
              <a:cxnLst/>
              <a:rect l="l" t="t" r="r" b="b"/>
              <a:pathLst>
                <a:path w="311291" h="387353">
                  <a:moveTo>
                    <a:pt x="0" y="0"/>
                  </a:moveTo>
                  <a:lnTo>
                    <a:pt x="311291" y="0"/>
                  </a:lnTo>
                  <a:lnTo>
                    <a:pt x="311291" y="387352"/>
                  </a:lnTo>
                  <a:lnTo>
                    <a:pt x="0" y="3873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0" name="TextBox 40"/>
            <p:cNvSpPr txBox="1"/>
            <p:nvPr/>
          </p:nvSpPr>
          <p:spPr>
            <a:xfrm>
              <a:off x="2002845" y="1686592"/>
              <a:ext cx="4364038" cy="3426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1"/>
                </a:lnSpc>
                <a:spcBef>
                  <a:spcPct val="0"/>
                </a:spcBef>
              </a:pPr>
              <a:r>
                <a:rPr lang="en-US" sz="1601">
                  <a:solidFill>
                    <a:srgbClr val="000000"/>
                  </a:solidFill>
                  <a:latin typeface="Montserrat Classic"/>
                </a:rPr>
                <a:t>HTTPS://DATAWIZE.BOSCH.COM</a:t>
              </a:r>
            </a:p>
          </p:txBody>
        </p:sp>
        <p:sp>
          <p:nvSpPr>
            <p:cNvPr id="41" name="Freeform 41"/>
            <p:cNvSpPr/>
            <p:nvPr/>
          </p:nvSpPr>
          <p:spPr>
            <a:xfrm>
              <a:off x="16867551" y="0"/>
              <a:ext cx="4773249" cy="3237854"/>
            </a:xfrm>
            <a:custGeom>
              <a:avLst/>
              <a:gdLst/>
              <a:ahLst/>
              <a:cxnLst/>
              <a:rect l="l" t="t" r="r" b="b"/>
              <a:pathLst>
                <a:path w="4773249" h="3237854">
                  <a:moveTo>
                    <a:pt x="0" y="0"/>
                  </a:moveTo>
                  <a:lnTo>
                    <a:pt x="4773249" y="0"/>
                  </a:lnTo>
                  <a:lnTo>
                    <a:pt x="4773249" y="3237854"/>
                  </a:lnTo>
                  <a:lnTo>
                    <a:pt x="0" y="32378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42" name="Freeform 42"/>
            <p:cNvSpPr/>
            <p:nvPr/>
          </p:nvSpPr>
          <p:spPr>
            <a:xfrm>
              <a:off x="11186941" y="2959360"/>
              <a:ext cx="3291754" cy="2812954"/>
            </a:xfrm>
            <a:custGeom>
              <a:avLst/>
              <a:gdLst/>
              <a:ahLst/>
              <a:cxnLst/>
              <a:rect l="l" t="t" r="r" b="b"/>
              <a:pathLst>
                <a:path w="3291754" h="2812954">
                  <a:moveTo>
                    <a:pt x="0" y="0"/>
                  </a:moveTo>
                  <a:lnTo>
                    <a:pt x="3291755" y="0"/>
                  </a:lnTo>
                  <a:lnTo>
                    <a:pt x="3291755" y="2812954"/>
                  </a:lnTo>
                  <a:lnTo>
                    <a:pt x="0" y="28129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3" name="Freeform 43"/>
            <p:cNvSpPr/>
            <p:nvPr/>
          </p:nvSpPr>
          <p:spPr>
            <a:xfrm rot="-6992557">
              <a:off x="9146758" y="5249438"/>
              <a:ext cx="777209" cy="2006877"/>
            </a:xfrm>
            <a:custGeom>
              <a:avLst/>
              <a:gdLst/>
              <a:ahLst/>
              <a:cxnLst/>
              <a:rect l="l" t="t" r="r" b="b"/>
              <a:pathLst>
                <a:path w="777209" h="2006877">
                  <a:moveTo>
                    <a:pt x="0" y="0"/>
                  </a:moveTo>
                  <a:lnTo>
                    <a:pt x="777209" y="0"/>
                  </a:lnTo>
                  <a:lnTo>
                    <a:pt x="777209" y="2006877"/>
                  </a:lnTo>
                  <a:lnTo>
                    <a:pt x="0" y="20068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4" name="Freeform 44"/>
            <p:cNvSpPr/>
            <p:nvPr/>
          </p:nvSpPr>
          <p:spPr>
            <a:xfrm rot="-6992557">
              <a:off x="15386119" y="1892422"/>
              <a:ext cx="777209" cy="2006877"/>
            </a:xfrm>
            <a:custGeom>
              <a:avLst/>
              <a:gdLst/>
              <a:ahLst/>
              <a:cxnLst/>
              <a:rect l="l" t="t" r="r" b="b"/>
              <a:pathLst>
                <a:path w="777209" h="2006877">
                  <a:moveTo>
                    <a:pt x="0" y="0"/>
                  </a:moveTo>
                  <a:lnTo>
                    <a:pt x="777208" y="0"/>
                  </a:lnTo>
                  <a:lnTo>
                    <a:pt x="777208" y="2006876"/>
                  </a:lnTo>
                  <a:lnTo>
                    <a:pt x="0" y="20068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5" name="TextBox 45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Standardize data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SOLUTION:</a:t>
            </a:r>
          </a:p>
        </p:txBody>
      </p: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58AB4695-08E3-F7DD-1F52-A04264D9E30F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48" name="Freeform 7">
              <a:extLst>
                <a:ext uri="{FF2B5EF4-FFF2-40B4-BE49-F238E27FC236}">
                  <a16:creationId xmlns:a16="http://schemas.microsoft.com/office/drawing/2014/main" id="{5DDCF62C-E167-47FC-4466-F0F11EBFE4DB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/>
              </a:stretch>
            </a:blipFill>
          </p:spPr>
        </p:sp>
        <p:sp>
          <p:nvSpPr>
            <p:cNvPr id="49" name="TextBox 8">
              <a:extLst>
                <a:ext uri="{FF2B5EF4-FFF2-40B4-BE49-F238E27FC236}">
                  <a16:creationId xmlns:a16="http://schemas.microsoft.com/office/drawing/2014/main" id="{E9455674-A068-DE51-2F5F-CD1671E6BBE5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SOLUTION: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B5402AF-6EF2-0BF2-00BF-4AD60A75BC80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D4152F88-4621-1A87-570A-D17A2B9C4914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A41F5BC6-FBC0-E22A-766F-74F31B7F2407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  <p:pic>
        <p:nvPicPr>
          <p:cNvPr id="13" name="2023-07-07 12-50-47">
            <a:hlinkClick r:id="" action="ppaction://media"/>
            <a:extLst>
              <a:ext uri="{FF2B5EF4-FFF2-40B4-BE49-F238E27FC236}">
                <a16:creationId xmlns:a16="http://schemas.microsoft.com/office/drawing/2014/main" id="{2334B4F1-59E1-102C-C1D4-491D5C3A8A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43400" y="2026475"/>
            <a:ext cx="13195228" cy="7422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270</Words>
  <Application>Microsoft Office PowerPoint</Application>
  <PresentationFormat>Personalizar</PresentationFormat>
  <Paragraphs>106</Paragraphs>
  <Slides>16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7" baseType="lpstr">
      <vt:lpstr>Arial</vt:lpstr>
      <vt:lpstr>Montserrat Semi-Bold</vt:lpstr>
      <vt:lpstr>Montserrat Extra-Bold</vt:lpstr>
      <vt:lpstr>DM Sans</vt:lpstr>
      <vt:lpstr>Nourd Bold</vt:lpstr>
      <vt:lpstr>Calibri</vt:lpstr>
      <vt:lpstr>MontserratAlt1-light</vt:lpstr>
      <vt:lpstr>Open Sans Bold</vt:lpstr>
      <vt:lpstr>Nourd</vt:lpstr>
      <vt:lpstr>Montserrat Classic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de Negócios Apresentação Interna de Empresa 3D em Preto, Violeta e Rosa</dc:title>
  <cp:lastModifiedBy>Beck Luis (CaP/ETS)</cp:lastModifiedBy>
  <cp:revision>2</cp:revision>
  <dcterms:created xsi:type="dcterms:W3CDTF">2006-08-16T00:00:00Z</dcterms:created>
  <dcterms:modified xsi:type="dcterms:W3CDTF">2023-07-07T18:09:21Z</dcterms:modified>
  <dc:identifier>DAFnxYkVblk</dc:identifier>
</cp:coreProperties>
</file>

<file path=docProps/thumbnail.jpeg>
</file>